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020" r:id="rId1"/>
  </p:sldMasterIdLst>
  <p:notesMasterIdLst>
    <p:notesMasterId r:id="rId33"/>
  </p:notesMasterIdLst>
  <p:handoutMasterIdLst>
    <p:handoutMasterId r:id="rId34"/>
  </p:handoutMasterIdLst>
  <p:sldIdLst>
    <p:sldId id="256" r:id="rId2"/>
    <p:sldId id="357" r:id="rId3"/>
    <p:sldId id="313" r:id="rId4"/>
    <p:sldId id="306" r:id="rId5"/>
    <p:sldId id="385" r:id="rId6"/>
    <p:sldId id="346" r:id="rId7"/>
    <p:sldId id="386" r:id="rId8"/>
    <p:sldId id="387" r:id="rId9"/>
    <p:sldId id="388" r:id="rId10"/>
    <p:sldId id="389" r:id="rId11"/>
    <p:sldId id="390" r:id="rId12"/>
    <p:sldId id="391" r:id="rId13"/>
    <p:sldId id="392" r:id="rId14"/>
    <p:sldId id="393" r:id="rId15"/>
    <p:sldId id="362" r:id="rId16"/>
    <p:sldId id="263" r:id="rId17"/>
    <p:sldId id="363" r:id="rId18"/>
    <p:sldId id="364" r:id="rId19"/>
    <p:sldId id="272" r:id="rId20"/>
    <p:sldId id="397" r:id="rId21"/>
    <p:sldId id="398" r:id="rId22"/>
    <p:sldId id="394" r:id="rId23"/>
    <p:sldId id="380" r:id="rId24"/>
    <p:sldId id="378" r:id="rId25"/>
    <p:sldId id="335" r:id="rId26"/>
    <p:sldId id="327" r:id="rId27"/>
    <p:sldId id="341" r:id="rId28"/>
    <p:sldId id="329" r:id="rId29"/>
    <p:sldId id="328" r:id="rId30"/>
    <p:sldId id="338" r:id="rId31"/>
    <p:sldId id="384" r:id="rId32"/>
  </p:sldIdLst>
  <p:sldSz cx="9144000" cy="6858000" type="screen4x3"/>
  <p:notesSz cx="6797675" cy="9929813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Rockwell" panose="02060603020205020403" pitchFamily="18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Rockwell" panose="02060603020205020403" pitchFamily="18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Rockwell" panose="02060603020205020403" pitchFamily="18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Rockwell" panose="02060603020205020403" pitchFamily="18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Rockwell" panose="02060603020205020403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Rockwell" panose="02060603020205020403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Rockwell" panose="02060603020205020403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Rockwell" panose="02060603020205020403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Rockwell" panose="02060603020205020403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05" autoAdjust="0"/>
    <p:restoredTop sz="94073" autoAdjust="0"/>
  </p:normalViewPr>
  <p:slideViewPr>
    <p:cSldViewPr>
      <p:cViewPr varScale="1">
        <p:scale>
          <a:sx n="104" d="100"/>
          <a:sy n="104" d="100"/>
        </p:scale>
        <p:origin x="1578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8D3D797-8A1B-404B-BC7B-E871F3BB6A2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EAF912C-1334-4C23-A46D-EF494AD0A2E4}">
      <dgm:prSet/>
      <dgm:spPr/>
      <dgm:t>
        <a:bodyPr/>
        <a:lstStyle/>
        <a:p>
          <a:r>
            <a:rPr lang="sl-SI" dirty="0"/>
            <a:t>Program karierne orientacije na šoli</a:t>
          </a:r>
          <a:endParaRPr lang="en-US" dirty="0"/>
        </a:p>
      </dgm:t>
    </dgm:pt>
    <dgm:pt modelId="{1A3854DD-5299-4664-8C51-69EB95CBC0A3}" type="parTrans" cxnId="{061886BB-2B2C-431A-B23E-202BB97227A5}">
      <dgm:prSet/>
      <dgm:spPr/>
      <dgm:t>
        <a:bodyPr/>
        <a:lstStyle/>
        <a:p>
          <a:endParaRPr lang="en-US"/>
        </a:p>
      </dgm:t>
    </dgm:pt>
    <dgm:pt modelId="{DB4F0873-B1DD-460C-830E-87D081FEC9F7}" type="sibTrans" cxnId="{061886BB-2B2C-431A-B23E-202BB97227A5}">
      <dgm:prSet/>
      <dgm:spPr/>
      <dgm:t>
        <a:bodyPr/>
        <a:lstStyle/>
        <a:p>
          <a:endParaRPr lang="en-US"/>
        </a:p>
      </dgm:t>
    </dgm:pt>
    <dgm:pt modelId="{DBE6A6C8-EF0C-4970-8EF2-CF76C3707C54}">
      <dgm:prSet/>
      <dgm:spPr/>
      <dgm:t>
        <a:bodyPr/>
        <a:lstStyle/>
        <a:p>
          <a:r>
            <a:rPr lang="sl-SI" dirty="0"/>
            <a:t>Razpis za vpis</a:t>
          </a:r>
          <a:endParaRPr lang="en-US" dirty="0"/>
        </a:p>
      </dgm:t>
    </dgm:pt>
    <dgm:pt modelId="{3839B0F8-36ED-4ED5-B5EF-5F9EE338F702}" type="parTrans" cxnId="{27760823-DD02-4182-9B58-F666EEE6D7D6}">
      <dgm:prSet/>
      <dgm:spPr/>
      <dgm:t>
        <a:bodyPr/>
        <a:lstStyle/>
        <a:p>
          <a:endParaRPr lang="en-US"/>
        </a:p>
      </dgm:t>
    </dgm:pt>
    <dgm:pt modelId="{DE738687-4267-4EB7-9863-F6349B712D0E}" type="sibTrans" cxnId="{27760823-DD02-4182-9B58-F666EEE6D7D6}">
      <dgm:prSet/>
      <dgm:spPr/>
      <dgm:t>
        <a:bodyPr/>
        <a:lstStyle/>
        <a:p>
          <a:endParaRPr lang="en-US"/>
        </a:p>
      </dgm:t>
    </dgm:pt>
    <dgm:pt modelId="{CEC87E83-5BE5-4A29-9BF6-1AB67308DDB0}">
      <dgm:prSet/>
      <dgm:spPr/>
      <dgm:t>
        <a:bodyPr/>
        <a:lstStyle/>
        <a:p>
          <a:r>
            <a:rPr lang="sl-SI" dirty="0"/>
            <a:t>Štipendiranje</a:t>
          </a:r>
          <a:endParaRPr lang="en-US" dirty="0"/>
        </a:p>
      </dgm:t>
    </dgm:pt>
    <dgm:pt modelId="{03AAD9ED-8B27-4C1C-A0CB-E894D5946476}" type="parTrans" cxnId="{38F9BE28-66B2-4134-A2B0-B3DCBF1FCEB3}">
      <dgm:prSet/>
      <dgm:spPr/>
      <dgm:t>
        <a:bodyPr/>
        <a:lstStyle/>
        <a:p>
          <a:endParaRPr lang="en-US"/>
        </a:p>
      </dgm:t>
    </dgm:pt>
    <dgm:pt modelId="{17D83A62-2CA5-49F7-98DD-2D1A6F38618F}" type="sibTrans" cxnId="{38F9BE28-66B2-4134-A2B0-B3DCBF1FCEB3}">
      <dgm:prSet/>
      <dgm:spPr/>
      <dgm:t>
        <a:bodyPr/>
        <a:lstStyle/>
        <a:p>
          <a:endParaRPr lang="en-US"/>
        </a:p>
      </dgm:t>
    </dgm:pt>
    <dgm:pt modelId="{7C4CC2FF-EDDB-4D3C-8BB2-0CDB4AF02284}">
      <dgm:prSet/>
      <dgm:spPr/>
      <dgm:t>
        <a:bodyPr/>
        <a:lstStyle/>
        <a:p>
          <a:r>
            <a:rPr lang="sl-SI" dirty="0"/>
            <a:t>Računanje točk za vpis + NPZ</a:t>
          </a:r>
          <a:endParaRPr lang="en-US" dirty="0"/>
        </a:p>
      </dgm:t>
    </dgm:pt>
    <dgm:pt modelId="{5DD515DC-E6C9-48ED-B92D-FEE48C2CCEA5}" type="parTrans" cxnId="{5F006498-2956-4F1B-995A-2C318C5FE62E}">
      <dgm:prSet/>
      <dgm:spPr/>
      <dgm:t>
        <a:bodyPr/>
        <a:lstStyle/>
        <a:p>
          <a:endParaRPr lang="sl-SI"/>
        </a:p>
      </dgm:t>
    </dgm:pt>
    <dgm:pt modelId="{D1FB6065-7386-4F91-9890-BC9E34947FF3}" type="sibTrans" cxnId="{5F006498-2956-4F1B-995A-2C318C5FE62E}">
      <dgm:prSet/>
      <dgm:spPr/>
      <dgm:t>
        <a:bodyPr/>
        <a:lstStyle/>
        <a:p>
          <a:endParaRPr lang="sl-SI"/>
        </a:p>
      </dgm:t>
    </dgm:pt>
    <dgm:pt modelId="{773D676E-5787-4A1B-8F42-7C746A077CBD}" type="pres">
      <dgm:prSet presAssocID="{38D3D797-8A1B-404B-BC7B-E871F3BB6A2C}" presName="linear" presStyleCnt="0">
        <dgm:presLayoutVars>
          <dgm:animLvl val="lvl"/>
          <dgm:resizeHandles val="exact"/>
        </dgm:presLayoutVars>
      </dgm:prSet>
      <dgm:spPr/>
    </dgm:pt>
    <dgm:pt modelId="{450B5039-481E-4466-BF11-6A1CBD07589F}" type="pres">
      <dgm:prSet presAssocID="{4EAF912C-1334-4C23-A46D-EF494AD0A2E4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D631AA1A-1127-4DB9-8683-367183168724}" type="pres">
      <dgm:prSet presAssocID="{DB4F0873-B1DD-460C-830E-87D081FEC9F7}" presName="spacer" presStyleCnt="0"/>
      <dgm:spPr/>
    </dgm:pt>
    <dgm:pt modelId="{7C3586A6-316F-4A1F-BB93-4D0921F235C3}" type="pres">
      <dgm:prSet presAssocID="{DBE6A6C8-EF0C-4970-8EF2-CF76C3707C54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24BE1815-FE2C-4F5A-948D-1E763707C2C0}" type="pres">
      <dgm:prSet presAssocID="{DE738687-4267-4EB7-9863-F6349B712D0E}" presName="spacer" presStyleCnt="0"/>
      <dgm:spPr/>
    </dgm:pt>
    <dgm:pt modelId="{3923CA60-8983-4DFD-B954-EE21BF6CEBFA}" type="pres">
      <dgm:prSet presAssocID="{7C4CC2FF-EDDB-4D3C-8BB2-0CDB4AF02284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4DF4A42C-001A-4592-A268-33043BA85D9D}" type="pres">
      <dgm:prSet presAssocID="{D1FB6065-7386-4F91-9890-BC9E34947FF3}" presName="spacer" presStyleCnt="0"/>
      <dgm:spPr/>
    </dgm:pt>
    <dgm:pt modelId="{37E6837C-A21E-4782-88E5-68F01A89D69A}" type="pres">
      <dgm:prSet presAssocID="{CEC87E83-5BE5-4A29-9BF6-1AB67308DDB0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27760823-DD02-4182-9B58-F666EEE6D7D6}" srcId="{38D3D797-8A1B-404B-BC7B-E871F3BB6A2C}" destId="{DBE6A6C8-EF0C-4970-8EF2-CF76C3707C54}" srcOrd="1" destOrd="0" parTransId="{3839B0F8-36ED-4ED5-B5EF-5F9EE338F702}" sibTransId="{DE738687-4267-4EB7-9863-F6349B712D0E}"/>
    <dgm:cxn modelId="{16CB5027-1CF9-42D7-856F-E8244536F50B}" type="presOf" srcId="{7C4CC2FF-EDDB-4D3C-8BB2-0CDB4AF02284}" destId="{3923CA60-8983-4DFD-B954-EE21BF6CEBFA}" srcOrd="0" destOrd="0" presId="urn:microsoft.com/office/officeart/2005/8/layout/vList2"/>
    <dgm:cxn modelId="{38F9BE28-66B2-4134-A2B0-B3DCBF1FCEB3}" srcId="{38D3D797-8A1B-404B-BC7B-E871F3BB6A2C}" destId="{CEC87E83-5BE5-4A29-9BF6-1AB67308DDB0}" srcOrd="3" destOrd="0" parTransId="{03AAD9ED-8B27-4C1C-A0CB-E894D5946476}" sibTransId="{17D83A62-2CA5-49F7-98DD-2D1A6F38618F}"/>
    <dgm:cxn modelId="{33544C8E-5D66-4945-BBD3-B0A67A1F5BBE}" type="presOf" srcId="{CEC87E83-5BE5-4A29-9BF6-1AB67308DDB0}" destId="{37E6837C-A21E-4782-88E5-68F01A89D69A}" srcOrd="0" destOrd="0" presId="urn:microsoft.com/office/officeart/2005/8/layout/vList2"/>
    <dgm:cxn modelId="{05563F95-BCF5-4DD5-BBF5-8A1E21CFFC0F}" type="presOf" srcId="{4EAF912C-1334-4C23-A46D-EF494AD0A2E4}" destId="{450B5039-481E-4466-BF11-6A1CBD07589F}" srcOrd="0" destOrd="0" presId="urn:microsoft.com/office/officeart/2005/8/layout/vList2"/>
    <dgm:cxn modelId="{5F006498-2956-4F1B-995A-2C318C5FE62E}" srcId="{38D3D797-8A1B-404B-BC7B-E871F3BB6A2C}" destId="{7C4CC2FF-EDDB-4D3C-8BB2-0CDB4AF02284}" srcOrd="2" destOrd="0" parTransId="{5DD515DC-E6C9-48ED-B92D-FEE48C2CCEA5}" sibTransId="{D1FB6065-7386-4F91-9890-BC9E34947FF3}"/>
    <dgm:cxn modelId="{061886BB-2B2C-431A-B23E-202BB97227A5}" srcId="{38D3D797-8A1B-404B-BC7B-E871F3BB6A2C}" destId="{4EAF912C-1334-4C23-A46D-EF494AD0A2E4}" srcOrd="0" destOrd="0" parTransId="{1A3854DD-5299-4664-8C51-69EB95CBC0A3}" sibTransId="{DB4F0873-B1DD-460C-830E-87D081FEC9F7}"/>
    <dgm:cxn modelId="{34ADE4BE-656C-4F5F-AB12-0C262FACF72E}" type="presOf" srcId="{DBE6A6C8-EF0C-4970-8EF2-CF76C3707C54}" destId="{7C3586A6-316F-4A1F-BB93-4D0921F235C3}" srcOrd="0" destOrd="0" presId="urn:microsoft.com/office/officeart/2005/8/layout/vList2"/>
    <dgm:cxn modelId="{1225EFDD-CB72-4514-B373-C149812E0F91}" type="presOf" srcId="{38D3D797-8A1B-404B-BC7B-E871F3BB6A2C}" destId="{773D676E-5787-4A1B-8F42-7C746A077CBD}" srcOrd="0" destOrd="0" presId="urn:microsoft.com/office/officeart/2005/8/layout/vList2"/>
    <dgm:cxn modelId="{FC4EA814-C6B1-4B47-BD5C-186C649F1441}" type="presParOf" srcId="{773D676E-5787-4A1B-8F42-7C746A077CBD}" destId="{450B5039-481E-4466-BF11-6A1CBD07589F}" srcOrd="0" destOrd="0" presId="urn:microsoft.com/office/officeart/2005/8/layout/vList2"/>
    <dgm:cxn modelId="{91E5131C-F73C-43F5-ACC6-B7EBA9F4789B}" type="presParOf" srcId="{773D676E-5787-4A1B-8F42-7C746A077CBD}" destId="{D631AA1A-1127-4DB9-8683-367183168724}" srcOrd="1" destOrd="0" presId="urn:microsoft.com/office/officeart/2005/8/layout/vList2"/>
    <dgm:cxn modelId="{AF15CAF1-F4A5-4137-97B1-C93A054F17E8}" type="presParOf" srcId="{773D676E-5787-4A1B-8F42-7C746A077CBD}" destId="{7C3586A6-316F-4A1F-BB93-4D0921F235C3}" srcOrd="2" destOrd="0" presId="urn:microsoft.com/office/officeart/2005/8/layout/vList2"/>
    <dgm:cxn modelId="{ADD66EAE-DF9F-455C-AE27-3D2B9627406E}" type="presParOf" srcId="{773D676E-5787-4A1B-8F42-7C746A077CBD}" destId="{24BE1815-FE2C-4F5A-948D-1E763707C2C0}" srcOrd="3" destOrd="0" presId="urn:microsoft.com/office/officeart/2005/8/layout/vList2"/>
    <dgm:cxn modelId="{7161321B-3D5C-4FB7-9715-9491A9DA2694}" type="presParOf" srcId="{773D676E-5787-4A1B-8F42-7C746A077CBD}" destId="{3923CA60-8983-4DFD-B954-EE21BF6CEBFA}" srcOrd="4" destOrd="0" presId="urn:microsoft.com/office/officeart/2005/8/layout/vList2"/>
    <dgm:cxn modelId="{8BFB16C9-72DD-472D-858E-29F51A33A226}" type="presParOf" srcId="{773D676E-5787-4A1B-8F42-7C746A077CBD}" destId="{4DF4A42C-001A-4592-A268-33043BA85D9D}" srcOrd="5" destOrd="0" presId="urn:microsoft.com/office/officeart/2005/8/layout/vList2"/>
    <dgm:cxn modelId="{C2375657-AF24-44B4-B160-AA979E88483D}" type="presParOf" srcId="{773D676E-5787-4A1B-8F42-7C746A077CBD}" destId="{37E6837C-A21E-4782-88E5-68F01A89D69A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AE08166-B7C4-4B0D-BA2B-9107071F9C0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AF10441-F62B-4DF3-AF9F-158B5155880A}">
      <dgm:prSet/>
      <dgm:spPr/>
      <dgm:t>
        <a:bodyPr/>
        <a:lstStyle/>
        <a:p>
          <a:r>
            <a:rPr lang="sl-SI" dirty="0"/>
            <a:t>Razredna ura o SŠ in spremenjenih pogojih za vpis</a:t>
          </a:r>
          <a:endParaRPr lang="en-US" dirty="0"/>
        </a:p>
      </dgm:t>
    </dgm:pt>
    <dgm:pt modelId="{D13C1BDB-8A76-49D4-B389-7A5A36FA6C98}" type="parTrans" cxnId="{F24F9734-B4AE-4F4E-A28F-91450CB46ECD}">
      <dgm:prSet/>
      <dgm:spPr/>
      <dgm:t>
        <a:bodyPr/>
        <a:lstStyle/>
        <a:p>
          <a:endParaRPr lang="en-US"/>
        </a:p>
      </dgm:t>
    </dgm:pt>
    <dgm:pt modelId="{DC78598C-68CD-4E11-B45B-C36BE025CD7A}" type="sibTrans" cxnId="{F24F9734-B4AE-4F4E-A28F-91450CB46ECD}">
      <dgm:prSet/>
      <dgm:spPr/>
      <dgm:t>
        <a:bodyPr/>
        <a:lstStyle/>
        <a:p>
          <a:endParaRPr lang="en-US"/>
        </a:p>
      </dgm:t>
    </dgm:pt>
    <dgm:pt modelId="{E2D36995-66E2-4C8D-9244-BD66D3683418}">
      <dgm:prSet/>
      <dgm:spPr/>
      <dgm:t>
        <a:bodyPr/>
        <a:lstStyle/>
        <a:p>
          <a:r>
            <a:rPr lang="sl-SI" dirty="0"/>
            <a:t>Sprotno informiranje učencev o dnevih odprtih vrat, sejmih …)</a:t>
          </a:r>
          <a:endParaRPr lang="en-US" dirty="0"/>
        </a:p>
      </dgm:t>
    </dgm:pt>
    <dgm:pt modelId="{FB1B7E44-2B7B-4EE8-8362-8A376160996E}" type="parTrans" cxnId="{A4F1C245-FEDC-42FC-A28F-59DF1547FFA5}">
      <dgm:prSet/>
      <dgm:spPr/>
      <dgm:t>
        <a:bodyPr/>
        <a:lstStyle/>
        <a:p>
          <a:endParaRPr lang="en-US"/>
        </a:p>
      </dgm:t>
    </dgm:pt>
    <dgm:pt modelId="{C6A0233F-20AA-4EE6-B630-5430C631F724}" type="sibTrans" cxnId="{A4F1C245-FEDC-42FC-A28F-59DF1547FFA5}">
      <dgm:prSet/>
      <dgm:spPr/>
      <dgm:t>
        <a:bodyPr/>
        <a:lstStyle/>
        <a:p>
          <a:endParaRPr lang="en-US"/>
        </a:p>
      </dgm:t>
    </dgm:pt>
    <dgm:pt modelId="{13A3C913-2566-44A1-B361-DDC15C38DBB8}">
      <dgm:prSet/>
      <dgm:spPr/>
      <dgm:t>
        <a:bodyPr/>
        <a:lstStyle/>
        <a:p>
          <a:r>
            <a:rPr lang="sl-SI"/>
            <a:t>Seznanitev z Razpisom za vpis </a:t>
          </a:r>
          <a:endParaRPr lang="en-US"/>
        </a:p>
      </dgm:t>
    </dgm:pt>
    <dgm:pt modelId="{0E6209BA-B727-4BFD-89EF-514A2FFB1F05}" type="parTrans" cxnId="{1B35A0AA-8B90-4F9F-ABA1-4B25951B3CA5}">
      <dgm:prSet/>
      <dgm:spPr/>
      <dgm:t>
        <a:bodyPr/>
        <a:lstStyle/>
        <a:p>
          <a:endParaRPr lang="en-US"/>
        </a:p>
      </dgm:t>
    </dgm:pt>
    <dgm:pt modelId="{3968055B-6788-47CF-904B-1670B2D2133D}" type="sibTrans" cxnId="{1B35A0AA-8B90-4F9F-ABA1-4B25951B3CA5}">
      <dgm:prSet/>
      <dgm:spPr/>
      <dgm:t>
        <a:bodyPr/>
        <a:lstStyle/>
        <a:p>
          <a:endParaRPr lang="en-US"/>
        </a:p>
      </dgm:t>
    </dgm:pt>
    <dgm:pt modelId="{14BA5150-E7FD-4053-94C2-6EEAD76A5CA2}">
      <dgm:prSet/>
      <dgm:spPr/>
      <dgm:t>
        <a:bodyPr/>
        <a:lstStyle/>
        <a:p>
          <a:r>
            <a:rPr lang="sl-SI"/>
            <a:t>Individualni razgovori z učenci (in po potrebi starši)</a:t>
          </a:r>
          <a:endParaRPr lang="en-US"/>
        </a:p>
      </dgm:t>
    </dgm:pt>
    <dgm:pt modelId="{37DB1EF1-2AC6-4577-9BBB-9CD9698E7283}" type="parTrans" cxnId="{2DBB7287-8A33-4962-812C-F23A97E62F13}">
      <dgm:prSet/>
      <dgm:spPr/>
      <dgm:t>
        <a:bodyPr/>
        <a:lstStyle/>
        <a:p>
          <a:endParaRPr lang="en-US"/>
        </a:p>
      </dgm:t>
    </dgm:pt>
    <dgm:pt modelId="{98651665-3359-49AD-9E55-8E53502A3975}" type="sibTrans" cxnId="{2DBB7287-8A33-4962-812C-F23A97E62F13}">
      <dgm:prSet/>
      <dgm:spPr/>
      <dgm:t>
        <a:bodyPr/>
        <a:lstStyle/>
        <a:p>
          <a:endParaRPr lang="en-US"/>
        </a:p>
      </dgm:t>
    </dgm:pt>
    <dgm:pt modelId="{E5B9716B-465E-4F1F-B5B5-7065FA22C5EE}" type="pres">
      <dgm:prSet presAssocID="{EAE08166-B7C4-4B0D-BA2B-9107071F9C08}" presName="linear" presStyleCnt="0">
        <dgm:presLayoutVars>
          <dgm:animLvl val="lvl"/>
          <dgm:resizeHandles val="exact"/>
        </dgm:presLayoutVars>
      </dgm:prSet>
      <dgm:spPr/>
    </dgm:pt>
    <dgm:pt modelId="{EA90DA1E-F63E-4CB6-B7DC-61461C394C5E}" type="pres">
      <dgm:prSet presAssocID="{3AF10441-F62B-4DF3-AF9F-158B5155880A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FC4E1C18-C5E0-4CF5-B834-99DB88800CD5}" type="pres">
      <dgm:prSet presAssocID="{DC78598C-68CD-4E11-B45B-C36BE025CD7A}" presName="spacer" presStyleCnt="0"/>
      <dgm:spPr/>
    </dgm:pt>
    <dgm:pt modelId="{1F8AD4D9-7864-4D27-AABD-E082ACEB09A5}" type="pres">
      <dgm:prSet presAssocID="{E2D36995-66E2-4C8D-9244-BD66D3683418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55BF45FE-8BE2-4DF8-91B7-82737250385C}" type="pres">
      <dgm:prSet presAssocID="{C6A0233F-20AA-4EE6-B630-5430C631F724}" presName="spacer" presStyleCnt="0"/>
      <dgm:spPr/>
    </dgm:pt>
    <dgm:pt modelId="{6C72BAB2-11DC-4D1C-B922-2CA531B4C32C}" type="pres">
      <dgm:prSet presAssocID="{13A3C913-2566-44A1-B361-DDC15C38DBB8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C78826F6-9B16-442F-B7A1-52CA2DF555EE}" type="pres">
      <dgm:prSet presAssocID="{3968055B-6788-47CF-904B-1670B2D2133D}" presName="spacer" presStyleCnt="0"/>
      <dgm:spPr/>
    </dgm:pt>
    <dgm:pt modelId="{08600BD9-DCA7-4D8F-AEAA-6F73C70EB49E}" type="pres">
      <dgm:prSet presAssocID="{14BA5150-E7FD-4053-94C2-6EEAD76A5CA2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F24F9734-B4AE-4F4E-A28F-91450CB46ECD}" srcId="{EAE08166-B7C4-4B0D-BA2B-9107071F9C08}" destId="{3AF10441-F62B-4DF3-AF9F-158B5155880A}" srcOrd="0" destOrd="0" parTransId="{D13C1BDB-8A76-49D4-B389-7A5A36FA6C98}" sibTransId="{DC78598C-68CD-4E11-B45B-C36BE025CD7A}"/>
    <dgm:cxn modelId="{A4F1C245-FEDC-42FC-A28F-59DF1547FFA5}" srcId="{EAE08166-B7C4-4B0D-BA2B-9107071F9C08}" destId="{E2D36995-66E2-4C8D-9244-BD66D3683418}" srcOrd="1" destOrd="0" parTransId="{FB1B7E44-2B7B-4EE8-8362-8A376160996E}" sibTransId="{C6A0233F-20AA-4EE6-B630-5430C631F724}"/>
    <dgm:cxn modelId="{1229F550-75E4-4A48-923C-F67130274430}" type="presOf" srcId="{14BA5150-E7FD-4053-94C2-6EEAD76A5CA2}" destId="{08600BD9-DCA7-4D8F-AEAA-6F73C70EB49E}" srcOrd="0" destOrd="0" presId="urn:microsoft.com/office/officeart/2005/8/layout/vList2"/>
    <dgm:cxn modelId="{090AAB7D-6FAC-4CA8-9656-E09EFA9579ED}" type="presOf" srcId="{13A3C913-2566-44A1-B361-DDC15C38DBB8}" destId="{6C72BAB2-11DC-4D1C-B922-2CA531B4C32C}" srcOrd="0" destOrd="0" presId="urn:microsoft.com/office/officeart/2005/8/layout/vList2"/>
    <dgm:cxn modelId="{2DBB7287-8A33-4962-812C-F23A97E62F13}" srcId="{EAE08166-B7C4-4B0D-BA2B-9107071F9C08}" destId="{14BA5150-E7FD-4053-94C2-6EEAD76A5CA2}" srcOrd="3" destOrd="0" parTransId="{37DB1EF1-2AC6-4577-9BBB-9CD9698E7283}" sibTransId="{98651665-3359-49AD-9E55-8E53502A3975}"/>
    <dgm:cxn modelId="{1B35A0AA-8B90-4F9F-ABA1-4B25951B3CA5}" srcId="{EAE08166-B7C4-4B0D-BA2B-9107071F9C08}" destId="{13A3C913-2566-44A1-B361-DDC15C38DBB8}" srcOrd="2" destOrd="0" parTransId="{0E6209BA-B727-4BFD-89EF-514A2FFB1F05}" sibTransId="{3968055B-6788-47CF-904B-1670B2D2133D}"/>
    <dgm:cxn modelId="{D396DCD2-46FD-450A-A0DE-FEE8C337B6AA}" type="presOf" srcId="{E2D36995-66E2-4C8D-9244-BD66D3683418}" destId="{1F8AD4D9-7864-4D27-AABD-E082ACEB09A5}" srcOrd="0" destOrd="0" presId="urn:microsoft.com/office/officeart/2005/8/layout/vList2"/>
    <dgm:cxn modelId="{7BC7E0E1-4B01-4792-BA84-A45E376C3020}" type="presOf" srcId="{EAE08166-B7C4-4B0D-BA2B-9107071F9C08}" destId="{E5B9716B-465E-4F1F-B5B5-7065FA22C5EE}" srcOrd="0" destOrd="0" presId="urn:microsoft.com/office/officeart/2005/8/layout/vList2"/>
    <dgm:cxn modelId="{99077AEE-496A-42EA-9CB4-7CD6000C83AB}" type="presOf" srcId="{3AF10441-F62B-4DF3-AF9F-158B5155880A}" destId="{EA90DA1E-F63E-4CB6-B7DC-61461C394C5E}" srcOrd="0" destOrd="0" presId="urn:microsoft.com/office/officeart/2005/8/layout/vList2"/>
    <dgm:cxn modelId="{2A443444-847E-45CA-AA04-C5185AF9FDE3}" type="presParOf" srcId="{E5B9716B-465E-4F1F-B5B5-7065FA22C5EE}" destId="{EA90DA1E-F63E-4CB6-B7DC-61461C394C5E}" srcOrd="0" destOrd="0" presId="urn:microsoft.com/office/officeart/2005/8/layout/vList2"/>
    <dgm:cxn modelId="{C787E515-FB6C-4C58-BD5B-49FA11C541C5}" type="presParOf" srcId="{E5B9716B-465E-4F1F-B5B5-7065FA22C5EE}" destId="{FC4E1C18-C5E0-4CF5-B834-99DB88800CD5}" srcOrd="1" destOrd="0" presId="urn:microsoft.com/office/officeart/2005/8/layout/vList2"/>
    <dgm:cxn modelId="{CFBA2F93-805D-4A06-8986-86C4C85AAC4E}" type="presParOf" srcId="{E5B9716B-465E-4F1F-B5B5-7065FA22C5EE}" destId="{1F8AD4D9-7864-4D27-AABD-E082ACEB09A5}" srcOrd="2" destOrd="0" presId="urn:microsoft.com/office/officeart/2005/8/layout/vList2"/>
    <dgm:cxn modelId="{CC9ECFD2-7A85-4ED4-8B2E-A4AD970E90DB}" type="presParOf" srcId="{E5B9716B-465E-4F1F-B5B5-7065FA22C5EE}" destId="{55BF45FE-8BE2-4DF8-91B7-82737250385C}" srcOrd="3" destOrd="0" presId="urn:microsoft.com/office/officeart/2005/8/layout/vList2"/>
    <dgm:cxn modelId="{2A984949-B9F7-458D-BCB6-62887C31FBDF}" type="presParOf" srcId="{E5B9716B-465E-4F1F-B5B5-7065FA22C5EE}" destId="{6C72BAB2-11DC-4D1C-B922-2CA531B4C32C}" srcOrd="4" destOrd="0" presId="urn:microsoft.com/office/officeart/2005/8/layout/vList2"/>
    <dgm:cxn modelId="{76B7CEB3-BFDE-49C0-B905-45B1621BCA64}" type="presParOf" srcId="{E5B9716B-465E-4F1F-B5B5-7065FA22C5EE}" destId="{C78826F6-9B16-442F-B7A1-52CA2DF555EE}" srcOrd="5" destOrd="0" presId="urn:microsoft.com/office/officeart/2005/8/layout/vList2"/>
    <dgm:cxn modelId="{311D1946-27D9-4C81-A1AF-DF1252234133}" type="presParOf" srcId="{E5B9716B-465E-4F1F-B5B5-7065FA22C5EE}" destId="{08600BD9-DCA7-4D8F-AEAA-6F73C70EB49E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B5B666A-D2EB-418F-A34A-0550139BCEB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7C25979F-537E-421A-B673-4053D301FC7C}">
      <dgm:prSet/>
      <dgm:spPr/>
      <dgm:t>
        <a:bodyPr/>
        <a:lstStyle/>
        <a:p>
          <a:r>
            <a:rPr lang="sl-SI"/>
            <a:t>Informativni dnevi na SŠ</a:t>
          </a:r>
          <a:endParaRPr lang="en-US"/>
        </a:p>
      </dgm:t>
    </dgm:pt>
    <dgm:pt modelId="{CCC17B1B-2BD3-481B-AD74-0C9F1FBF876D}" type="parTrans" cxnId="{8AD2A3FD-314B-4978-8439-64EEA91272E4}">
      <dgm:prSet/>
      <dgm:spPr/>
      <dgm:t>
        <a:bodyPr/>
        <a:lstStyle/>
        <a:p>
          <a:endParaRPr lang="en-US"/>
        </a:p>
      </dgm:t>
    </dgm:pt>
    <dgm:pt modelId="{5EF7BC53-2E52-4B2E-B155-8E1960877A5D}" type="sibTrans" cxnId="{8AD2A3FD-314B-4978-8439-64EEA91272E4}">
      <dgm:prSet/>
      <dgm:spPr/>
      <dgm:t>
        <a:bodyPr/>
        <a:lstStyle/>
        <a:p>
          <a:endParaRPr lang="en-US"/>
        </a:p>
      </dgm:t>
    </dgm:pt>
    <dgm:pt modelId="{7B69E32A-FBA0-4470-922E-6BF6F93EC90C}">
      <dgm:prSet/>
      <dgm:spPr/>
      <dgm:t>
        <a:bodyPr/>
        <a:lstStyle/>
        <a:p>
          <a:r>
            <a:rPr lang="sl-SI"/>
            <a:t>Izpolnjevanje prijav za vpis v SŠ</a:t>
          </a:r>
          <a:endParaRPr lang="en-US"/>
        </a:p>
      </dgm:t>
    </dgm:pt>
    <dgm:pt modelId="{F465E0C3-EEBE-4BAD-B638-E074187B5C6D}" type="parTrans" cxnId="{34C93983-990B-4A89-8AD2-ACF989E89953}">
      <dgm:prSet/>
      <dgm:spPr/>
      <dgm:t>
        <a:bodyPr/>
        <a:lstStyle/>
        <a:p>
          <a:endParaRPr lang="en-US"/>
        </a:p>
      </dgm:t>
    </dgm:pt>
    <dgm:pt modelId="{6078568C-6F30-4019-B759-0B47A33BB61D}" type="sibTrans" cxnId="{34C93983-990B-4A89-8AD2-ACF989E89953}">
      <dgm:prSet/>
      <dgm:spPr/>
      <dgm:t>
        <a:bodyPr/>
        <a:lstStyle/>
        <a:p>
          <a:endParaRPr lang="en-US"/>
        </a:p>
      </dgm:t>
    </dgm:pt>
    <dgm:pt modelId="{5F8D88B1-9476-4E8A-A695-E03C7280C0DF}">
      <dgm:prSet/>
      <dgm:spPr/>
      <dgm:t>
        <a:bodyPr/>
        <a:lstStyle/>
        <a:p>
          <a:r>
            <a:rPr lang="sl-SI"/>
            <a:t>Svetovanje pri morebitnem prenosu prijav</a:t>
          </a:r>
          <a:endParaRPr lang="en-US"/>
        </a:p>
      </dgm:t>
    </dgm:pt>
    <dgm:pt modelId="{301C19F3-EB3D-4021-ACAB-BF068935ABE0}" type="parTrans" cxnId="{E7D2DDB5-61C7-40CD-8638-14531B29433D}">
      <dgm:prSet/>
      <dgm:spPr/>
      <dgm:t>
        <a:bodyPr/>
        <a:lstStyle/>
        <a:p>
          <a:endParaRPr lang="en-US"/>
        </a:p>
      </dgm:t>
    </dgm:pt>
    <dgm:pt modelId="{F1212906-83D8-4FBA-AA35-B1742D2948AB}" type="sibTrans" cxnId="{E7D2DDB5-61C7-40CD-8638-14531B29433D}">
      <dgm:prSet/>
      <dgm:spPr/>
      <dgm:t>
        <a:bodyPr/>
        <a:lstStyle/>
        <a:p>
          <a:endParaRPr lang="en-US"/>
        </a:p>
      </dgm:t>
    </dgm:pt>
    <dgm:pt modelId="{EEEAA481-C863-4A19-9974-FB96A6AE6DEC}" type="pres">
      <dgm:prSet presAssocID="{2B5B666A-D2EB-418F-A34A-0550139BCEBD}" presName="linear" presStyleCnt="0">
        <dgm:presLayoutVars>
          <dgm:animLvl val="lvl"/>
          <dgm:resizeHandles val="exact"/>
        </dgm:presLayoutVars>
      </dgm:prSet>
      <dgm:spPr/>
    </dgm:pt>
    <dgm:pt modelId="{42A9FD29-71C7-4F20-9587-273BB4B0F5A7}" type="pres">
      <dgm:prSet presAssocID="{7C25979F-537E-421A-B673-4053D301FC7C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499F4B96-065B-4DA8-B47C-E0891DBE0007}" type="pres">
      <dgm:prSet presAssocID="{5EF7BC53-2E52-4B2E-B155-8E1960877A5D}" presName="spacer" presStyleCnt="0"/>
      <dgm:spPr/>
    </dgm:pt>
    <dgm:pt modelId="{7AF1459A-4217-4D37-A532-392A3FC6DFAB}" type="pres">
      <dgm:prSet presAssocID="{7B69E32A-FBA0-4470-922E-6BF6F93EC90C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AFC00A3E-EFB3-46F3-831C-4546E3F1B2DB}" type="pres">
      <dgm:prSet presAssocID="{6078568C-6F30-4019-B759-0B47A33BB61D}" presName="spacer" presStyleCnt="0"/>
      <dgm:spPr/>
    </dgm:pt>
    <dgm:pt modelId="{D5B7D2A9-8A17-47E8-8672-E24600552B84}" type="pres">
      <dgm:prSet presAssocID="{5F8D88B1-9476-4E8A-A695-E03C7280C0DF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8C6D9467-8F8E-48F4-8245-A190C6AEDE52}" type="presOf" srcId="{7B69E32A-FBA0-4470-922E-6BF6F93EC90C}" destId="{7AF1459A-4217-4D37-A532-392A3FC6DFAB}" srcOrd="0" destOrd="0" presId="urn:microsoft.com/office/officeart/2005/8/layout/vList2"/>
    <dgm:cxn modelId="{34C93983-990B-4A89-8AD2-ACF989E89953}" srcId="{2B5B666A-D2EB-418F-A34A-0550139BCEBD}" destId="{7B69E32A-FBA0-4470-922E-6BF6F93EC90C}" srcOrd="1" destOrd="0" parTransId="{F465E0C3-EEBE-4BAD-B638-E074187B5C6D}" sibTransId="{6078568C-6F30-4019-B759-0B47A33BB61D}"/>
    <dgm:cxn modelId="{E721678E-B3A1-4B92-A1AB-C02A1DAA1BDF}" type="presOf" srcId="{2B5B666A-D2EB-418F-A34A-0550139BCEBD}" destId="{EEEAA481-C863-4A19-9974-FB96A6AE6DEC}" srcOrd="0" destOrd="0" presId="urn:microsoft.com/office/officeart/2005/8/layout/vList2"/>
    <dgm:cxn modelId="{E7D2DDB5-61C7-40CD-8638-14531B29433D}" srcId="{2B5B666A-D2EB-418F-A34A-0550139BCEBD}" destId="{5F8D88B1-9476-4E8A-A695-E03C7280C0DF}" srcOrd="2" destOrd="0" parTransId="{301C19F3-EB3D-4021-ACAB-BF068935ABE0}" sibTransId="{F1212906-83D8-4FBA-AA35-B1742D2948AB}"/>
    <dgm:cxn modelId="{463F4CBE-4762-4038-BE9A-E29EA6CDCB0F}" type="presOf" srcId="{5F8D88B1-9476-4E8A-A695-E03C7280C0DF}" destId="{D5B7D2A9-8A17-47E8-8672-E24600552B84}" srcOrd="0" destOrd="0" presId="urn:microsoft.com/office/officeart/2005/8/layout/vList2"/>
    <dgm:cxn modelId="{1C1A63D6-19A0-4B28-92C1-8F051EDFEAEC}" type="presOf" srcId="{7C25979F-537E-421A-B673-4053D301FC7C}" destId="{42A9FD29-71C7-4F20-9587-273BB4B0F5A7}" srcOrd="0" destOrd="0" presId="urn:microsoft.com/office/officeart/2005/8/layout/vList2"/>
    <dgm:cxn modelId="{8AD2A3FD-314B-4978-8439-64EEA91272E4}" srcId="{2B5B666A-D2EB-418F-A34A-0550139BCEBD}" destId="{7C25979F-537E-421A-B673-4053D301FC7C}" srcOrd="0" destOrd="0" parTransId="{CCC17B1B-2BD3-481B-AD74-0C9F1FBF876D}" sibTransId="{5EF7BC53-2E52-4B2E-B155-8E1960877A5D}"/>
    <dgm:cxn modelId="{E415E965-E57E-4002-8302-06AB350C313D}" type="presParOf" srcId="{EEEAA481-C863-4A19-9974-FB96A6AE6DEC}" destId="{42A9FD29-71C7-4F20-9587-273BB4B0F5A7}" srcOrd="0" destOrd="0" presId="urn:microsoft.com/office/officeart/2005/8/layout/vList2"/>
    <dgm:cxn modelId="{B25D71CF-7CC8-46C1-B69D-8670D1805032}" type="presParOf" srcId="{EEEAA481-C863-4A19-9974-FB96A6AE6DEC}" destId="{499F4B96-065B-4DA8-B47C-E0891DBE0007}" srcOrd="1" destOrd="0" presId="urn:microsoft.com/office/officeart/2005/8/layout/vList2"/>
    <dgm:cxn modelId="{F6BF35D3-49E3-4800-A24B-07CAA52269FA}" type="presParOf" srcId="{EEEAA481-C863-4A19-9974-FB96A6AE6DEC}" destId="{7AF1459A-4217-4D37-A532-392A3FC6DFAB}" srcOrd="2" destOrd="0" presId="urn:microsoft.com/office/officeart/2005/8/layout/vList2"/>
    <dgm:cxn modelId="{773A1F19-F6C6-4C53-B2AD-664DEF6AE0FE}" type="presParOf" srcId="{EEEAA481-C863-4A19-9974-FB96A6AE6DEC}" destId="{AFC00A3E-EFB3-46F3-831C-4546E3F1B2DB}" srcOrd="3" destOrd="0" presId="urn:microsoft.com/office/officeart/2005/8/layout/vList2"/>
    <dgm:cxn modelId="{80917665-6EDD-40A5-8C18-48BED40A9549}" type="presParOf" srcId="{EEEAA481-C863-4A19-9974-FB96A6AE6DEC}" destId="{D5B7D2A9-8A17-47E8-8672-E24600552B84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5CB6438-C4AA-454E-A2DD-47DB6940436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C592D34-C680-4203-A4E7-B894A7C09B36}">
      <dgm:prSet/>
      <dgm:spPr/>
      <dgm:t>
        <a:bodyPr/>
        <a:lstStyle/>
        <a:p>
          <a:r>
            <a:rPr lang="sl-SI" dirty="0"/>
            <a:t>Namesto pouka učenci samostojno odidejo na srednje šole, ki jih zanimajo</a:t>
          </a:r>
          <a:endParaRPr lang="en-US" dirty="0"/>
        </a:p>
      </dgm:t>
    </dgm:pt>
    <dgm:pt modelId="{9DCE4ED8-C3C7-448B-BE77-969296C26C63}" type="parTrans" cxnId="{358D31F9-336B-4A64-B628-BB81B11ABC3A}">
      <dgm:prSet/>
      <dgm:spPr/>
      <dgm:t>
        <a:bodyPr/>
        <a:lstStyle/>
        <a:p>
          <a:endParaRPr lang="en-US"/>
        </a:p>
      </dgm:t>
    </dgm:pt>
    <dgm:pt modelId="{74592437-5E49-4E38-8918-F86EFA27EEA8}" type="sibTrans" cxnId="{358D31F9-336B-4A64-B628-BB81B11ABC3A}">
      <dgm:prSet/>
      <dgm:spPr/>
      <dgm:t>
        <a:bodyPr/>
        <a:lstStyle/>
        <a:p>
          <a:endParaRPr lang="en-US"/>
        </a:p>
      </dgm:t>
    </dgm:pt>
    <dgm:pt modelId="{16D493C3-5A8A-4135-B668-DD39FB423024}">
      <dgm:prSet/>
      <dgm:spPr/>
      <dgm:t>
        <a:bodyPr/>
        <a:lstStyle/>
        <a:p>
          <a:r>
            <a:rPr lang="sl-SI" b="1" dirty="0"/>
            <a:t>petek, </a:t>
          </a:r>
          <a:r>
            <a:rPr lang="sl-SI" b="1" dirty="0">
              <a:solidFill>
                <a:srgbClr val="FF0000"/>
              </a:solidFill>
            </a:rPr>
            <a:t>14. FEBRUAR </a:t>
          </a:r>
          <a:r>
            <a:rPr lang="sl-SI" b="1" dirty="0"/>
            <a:t>2025</a:t>
          </a:r>
          <a:endParaRPr lang="en-US" dirty="0"/>
        </a:p>
      </dgm:t>
    </dgm:pt>
    <dgm:pt modelId="{59AD3827-6337-486A-8D5A-4028E7458EB2}" type="parTrans" cxnId="{609D20D8-005A-4FAB-86B8-3602944BFAE0}">
      <dgm:prSet/>
      <dgm:spPr/>
      <dgm:t>
        <a:bodyPr/>
        <a:lstStyle/>
        <a:p>
          <a:endParaRPr lang="en-US"/>
        </a:p>
      </dgm:t>
    </dgm:pt>
    <dgm:pt modelId="{3C1B2B1D-A0F3-4177-B70A-15873319B1E3}" type="sibTrans" cxnId="{609D20D8-005A-4FAB-86B8-3602944BFAE0}">
      <dgm:prSet/>
      <dgm:spPr/>
      <dgm:t>
        <a:bodyPr/>
        <a:lstStyle/>
        <a:p>
          <a:endParaRPr lang="en-US"/>
        </a:p>
      </dgm:t>
    </dgm:pt>
    <dgm:pt modelId="{571C685A-8777-48DB-9A52-CFFB634A84A1}">
      <dgm:prSet/>
      <dgm:spPr/>
      <dgm:t>
        <a:bodyPr/>
        <a:lstStyle/>
        <a:p>
          <a:r>
            <a:rPr lang="sl-SI" b="1"/>
            <a:t>9:00 in 15:00</a:t>
          </a:r>
          <a:endParaRPr lang="en-US"/>
        </a:p>
      </dgm:t>
    </dgm:pt>
    <dgm:pt modelId="{F0F39BEC-EE33-47B4-A627-081195A56E82}" type="parTrans" cxnId="{B4315819-9D1A-4400-BEFB-9273F954A1B4}">
      <dgm:prSet/>
      <dgm:spPr/>
      <dgm:t>
        <a:bodyPr/>
        <a:lstStyle/>
        <a:p>
          <a:endParaRPr lang="en-US"/>
        </a:p>
      </dgm:t>
    </dgm:pt>
    <dgm:pt modelId="{57C45E51-D517-4EC5-A734-AEF8428F1B68}" type="sibTrans" cxnId="{B4315819-9D1A-4400-BEFB-9273F954A1B4}">
      <dgm:prSet/>
      <dgm:spPr/>
      <dgm:t>
        <a:bodyPr/>
        <a:lstStyle/>
        <a:p>
          <a:endParaRPr lang="en-US"/>
        </a:p>
      </dgm:t>
    </dgm:pt>
    <dgm:pt modelId="{ED9F4F24-DB5C-4FDE-8D1D-99EC62E8D9A8}">
      <dgm:prSet/>
      <dgm:spPr/>
      <dgm:t>
        <a:bodyPr/>
        <a:lstStyle/>
        <a:p>
          <a:r>
            <a:rPr lang="sl-SI" b="1" dirty="0"/>
            <a:t>sobota, </a:t>
          </a:r>
          <a:r>
            <a:rPr lang="sl-SI" b="1" dirty="0">
              <a:solidFill>
                <a:srgbClr val="FF0000"/>
              </a:solidFill>
            </a:rPr>
            <a:t>15. FEBRUAR </a:t>
          </a:r>
          <a:r>
            <a:rPr lang="sl-SI" b="1" dirty="0"/>
            <a:t>2025</a:t>
          </a:r>
          <a:endParaRPr lang="en-US" dirty="0"/>
        </a:p>
      </dgm:t>
    </dgm:pt>
    <dgm:pt modelId="{843644D3-B87B-4E3B-979E-5697FA13016F}" type="parTrans" cxnId="{E9EADC1A-5861-4C8F-80EE-DFD2195CB402}">
      <dgm:prSet/>
      <dgm:spPr/>
      <dgm:t>
        <a:bodyPr/>
        <a:lstStyle/>
        <a:p>
          <a:endParaRPr lang="en-US"/>
        </a:p>
      </dgm:t>
    </dgm:pt>
    <dgm:pt modelId="{6BE4EAFA-0B43-4260-B748-427AF35633B5}" type="sibTrans" cxnId="{E9EADC1A-5861-4C8F-80EE-DFD2195CB402}">
      <dgm:prSet/>
      <dgm:spPr/>
      <dgm:t>
        <a:bodyPr/>
        <a:lstStyle/>
        <a:p>
          <a:endParaRPr lang="en-US"/>
        </a:p>
      </dgm:t>
    </dgm:pt>
    <dgm:pt modelId="{27827457-74B2-4A84-BAEB-894AA4210330}">
      <dgm:prSet/>
      <dgm:spPr/>
      <dgm:t>
        <a:bodyPr/>
        <a:lstStyle/>
        <a:p>
          <a:r>
            <a:rPr lang="sl-SI" b="1"/>
            <a:t>9:00</a:t>
          </a:r>
          <a:endParaRPr lang="en-US"/>
        </a:p>
      </dgm:t>
    </dgm:pt>
    <dgm:pt modelId="{EDD4F406-4077-4025-AD1C-2EBE2F789B9A}" type="parTrans" cxnId="{E3E83A58-845F-4990-B32D-C5F7872CAF24}">
      <dgm:prSet/>
      <dgm:spPr/>
      <dgm:t>
        <a:bodyPr/>
        <a:lstStyle/>
        <a:p>
          <a:endParaRPr lang="en-US"/>
        </a:p>
      </dgm:t>
    </dgm:pt>
    <dgm:pt modelId="{B0C383F0-208D-41D5-A6DC-20E76299724E}" type="sibTrans" cxnId="{E3E83A58-845F-4990-B32D-C5F7872CAF24}">
      <dgm:prSet/>
      <dgm:spPr/>
      <dgm:t>
        <a:bodyPr/>
        <a:lstStyle/>
        <a:p>
          <a:endParaRPr lang="en-US"/>
        </a:p>
      </dgm:t>
    </dgm:pt>
    <dgm:pt modelId="{1721FE5D-6183-4961-82F8-4EFA0E11B8A2}" type="pres">
      <dgm:prSet presAssocID="{85CB6438-C4AA-454E-A2DD-47DB6940436A}" presName="linear" presStyleCnt="0">
        <dgm:presLayoutVars>
          <dgm:animLvl val="lvl"/>
          <dgm:resizeHandles val="exact"/>
        </dgm:presLayoutVars>
      </dgm:prSet>
      <dgm:spPr/>
    </dgm:pt>
    <dgm:pt modelId="{34BD9323-68CC-45AA-A74F-FB76E3BE0607}" type="pres">
      <dgm:prSet presAssocID="{7C592D34-C680-4203-A4E7-B894A7C09B36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991CBE3D-B5A9-43AD-B759-C5B056F4A662}" type="pres">
      <dgm:prSet presAssocID="{74592437-5E49-4E38-8918-F86EFA27EEA8}" presName="spacer" presStyleCnt="0"/>
      <dgm:spPr/>
    </dgm:pt>
    <dgm:pt modelId="{BDD66F8B-0B33-4708-9C7D-C4C383C27472}" type="pres">
      <dgm:prSet presAssocID="{16D493C3-5A8A-4135-B668-DD39FB423024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65AC786A-F228-4A1F-A5FF-04F3755D542B}" type="pres">
      <dgm:prSet presAssocID="{16D493C3-5A8A-4135-B668-DD39FB423024}" presName="childText" presStyleLbl="revTx" presStyleIdx="0" presStyleCnt="2">
        <dgm:presLayoutVars>
          <dgm:bulletEnabled val="1"/>
        </dgm:presLayoutVars>
      </dgm:prSet>
      <dgm:spPr/>
    </dgm:pt>
    <dgm:pt modelId="{5863AEA8-80CE-45CB-BC1F-819815C0DCCA}" type="pres">
      <dgm:prSet presAssocID="{ED9F4F24-DB5C-4FDE-8D1D-99EC62E8D9A8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6EBF989A-70AB-4D49-B850-3B31A33A497D}" type="pres">
      <dgm:prSet presAssocID="{ED9F4F24-DB5C-4FDE-8D1D-99EC62E8D9A8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B4315819-9D1A-4400-BEFB-9273F954A1B4}" srcId="{16D493C3-5A8A-4135-B668-DD39FB423024}" destId="{571C685A-8777-48DB-9A52-CFFB634A84A1}" srcOrd="0" destOrd="0" parTransId="{F0F39BEC-EE33-47B4-A627-081195A56E82}" sibTransId="{57C45E51-D517-4EC5-A734-AEF8428F1B68}"/>
    <dgm:cxn modelId="{E9EADC1A-5861-4C8F-80EE-DFD2195CB402}" srcId="{85CB6438-C4AA-454E-A2DD-47DB6940436A}" destId="{ED9F4F24-DB5C-4FDE-8D1D-99EC62E8D9A8}" srcOrd="2" destOrd="0" parTransId="{843644D3-B87B-4E3B-979E-5697FA13016F}" sibTransId="{6BE4EAFA-0B43-4260-B748-427AF35633B5}"/>
    <dgm:cxn modelId="{1CFE642D-9960-4C71-A697-643F6FE7A8DE}" type="presOf" srcId="{ED9F4F24-DB5C-4FDE-8D1D-99EC62E8D9A8}" destId="{5863AEA8-80CE-45CB-BC1F-819815C0DCCA}" srcOrd="0" destOrd="0" presId="urn:microsoft.com/office/officeart/2005/8/layout/vList2"/>
    <dgm:cxn modelId="{9D0FE14F-43A0-4175-86AC-F7143893C39F}" type="presOf" srcId="{85CB6438-C4AA-454E-A2DD-47DB6940436A}" destId="{1721FE5D-6183-4961-82F8-4EFA0E11B8A2}" srcOrd="0" destOrd="0" presId="urn:microsoft.com/office/officeart/2005/8/layout/vList2"/>
    <dgm:cxn modelId="{E3E83A58-845F-4990-B32D-C5F7872CAF24}" srcId="{ED9F4F24-DB5C-4FDE-8D1D-99EC62E8D9A8}" destId="{27827457-74B2-4A84-BAEB-894AA4210330}" srcOrd="0" destOrd="0" parTransId="{EDD4F406-4077-4025-AD1C-2EBE2F789B9A}" sibTransId="{B0C383F0-208D-41D5-A6DC-20E76299724E}"/>
    <dgm:cxn modelId="{7F75827E-6CB8-499E-B5EE-9AE682717A2F}" type="presOf" srcId="{16D493C3-5A8A-4135-B668-DD39FB423024}" destId="{BDD66F8B-0B33-4708-9C7D-C4C383C27472}" srcOrd="0" destOrd="0" presId="urn:microsoft.com/office/officeart/2005/8/layout/vList2"/>
    <dgm:cxn modelId="{609D20D8-005A-4FAB-86B8-3602944BFAE0}" srcId="{85CB6438-C4AA-454E-A2DD-47DB6940436A}" destId="{16D493C3-5A8A-4135-B668-DD39FB423024}" srcOrd="1" destOrd="0" parTransId="{59AD3827-6337-486A-8D5A-4028E7458EB2}" sibTransId="{3C1B2B1D-A0F3-4177-B70A-15873319B1E3}"/>
    <dgm:cxn modelId="{1B028DE7-F59D-4E84-A7AB-EDB3DA0A2F99}" type="presOf" srcId="{571C685A-8777-48DB-9A52-CFFB634A84A1}" destId="{65AC786A-F228-4A1F-A5FF-04F3755D542B}" srcOrd="0" destOrd="0" presId="urn:microsoft.com/office/officeart/2005/8/layout/vList2"/>
    <dgm:cxn modelId="{EA7649E8-4677-4126-99BE-965D6B95FA81}" type="presOf" srcId="{7C592D34-C680-4203-A4E7-B894A7C09B36}" destId="{34BD9323-68CC-45AA-A74F-FB76E3BE0607}" srcOrd="0" destOrd="0" presId="urn:microsoft.com/office/officeart/2005/8/layout/vList2"/>
    <dgm:cxn modelId="{75ABABE9-154F-4F06-996C-598E659DA272}" type="presOf" srcId="{27827457-74B2-4A84-BAEB-894AA4210330}" destId="{6EBF989A-70AB-4D49-B850-3B31A33A497D}" srcOrd="0" destOrd="0" presId="urn:microsoft.com/office/officeart/2005/8/layout/vList2"/>
    <dgm:cxn modelId="{358D31F9-336B-4A64-B628-BB81B11ABC3A}" srcId="{85CB6438-C4AA-454E-A2DD-47DB6940436A}" destId="{7C592D34-C680-4203-A4E7-B894A7C09B36}" srcOrd="0" destOrd="0" parTransId="{9DCE4ED8-C3C7-448B-BE77-969296C26C63}" sibTransId="{74592437-5E49-4E38-8918-F86EFA27EEA8}"/>
    <dgm:cxn modelId="{18195C58-D1ED-4FA8-A928-3DF7A0E0B659}" type="presParOf" srcId="{1721FE5D-6183-4961-82F8-4EFA0E11B8A2}" destId="{34BD9323-68CC-45AA-A74F-FB76E3BE0607}" srcOrd="0" destOrd="0" presId="urn:microsoft.com/office/officeart/2005/8/layout/vList2"/>
    <dgm:cxn modelId="{84E36E5E-E7DC-4F34-B629-7AAC0F5C552A}" type="presParOf" srcId="{1721FE5D-6183-4961-82F8-4EFA0E11B8A2}" destId="{991CBE3D-B5A9-43AD-B759-C5B056F4A662}" srcOrd="1" destOrd="0" presId="urn:microsoft.com/office/officeart/2005/8/layout/vList2"/>
    <dgm:cxn modelId="{01A49A4E-25FD-454E-B3EF-183C98D14313}" type="presParOf" srcId="{1721FE5D-6183-4961-82F8-4EFA0E11B8A2}" destId="{BDD66F8B-0B33-4708-9C7D-C4C383C27472}" srcOrd="2" destOrd="0" presId="urn:microsoft.com/office/officeart/2005/8/layout/vList2"/>
    <dgm:cxn modelId="{E463AE68-DCB3-486B-B0F3-9C879E483207}" type="presParOf" srcId="{1721FE5D-6183-4961-82F8-4EFA0E11B8A2}" destId="{65AC786A-F228-4A1F-A5FF-04F3755D542B}" srcOrd="3" destOrd="0" presId="urn:microsoft.com/office/officeart/2005/8/layout/vList2"/>
    <dgm:cxn modelId="{2C546BC6-22CA-40F9-AA78-E2D541D84FAF}" type="presParOf" srcId="{1721FE5D-6183-4961-82F8-4EFA0E11B8A2}" destId="{5863AEA8-80CE-45CB-BC1F-819815C0DCCA}" srcOrd="4" destOrd="0" presId="urn:microsoft.com/office/officeart/2005/8/layout/vList2"/>
    <dgm:cxn modelId="{F00AB195-B5D4-48F1-B0DA-398A8E0272ED}" type="presParOf" srcId="{1721FE5D-6183-4961-82F8-4EFA0E11B8A2}" destId="{6EBF989A-70AB-4D49-B850-3B31A33A497D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0B5039-481E-4466-BF11-6A1CBD07589F}">
      <dsp:nvSpPr>
        <dsp:cNvPr id="0" name=""/>
        <dsp:cNvSpPr/>
      </dsp:nvSpPr>
      <dsp:spPr>
        <a:xfrm>
          <a:off x="0" y="14857"/>
          <a:ext cx="4090988" cy="1235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3200" kern="1200" dirty="0"/>
            <a:t>Program karierne orientacije na šoli</a:t>
          </a:r>
          <a:endParaRPr lang="en-US" sz="3200" kern="1200" dirty="0"/>
        </a:p>
      </dsp:txBody>
      <dsp:txXfrm>
        <a:off x="60313" y="75170"/>
        <a:ext cx="3970362" cy="1114894"/>
      </dsp:txXfrm>
    </dsp:sp>
    <dsp:sp modelId="{7C3586A6-316F-4A1F-BB93-4D0921F235C3}">
      <dsp:nvSpPr>
        <dsp:cNvPr id="0" name=""/>
        <dsp:cNvSpPr/>
      </dsp:nvSpPr>
      <dsp:spPr>
        <a:xfrm>
          <a:off x="0" y="1342537"/>
          <a:ext cx="4090988" cy="1235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3200" kern="1200" dirty="0"/>
            <a:t>Razpis za vpis</a:t>
          </a:r>
          <a:endParaRPr lang="en-US" sz="3200" kern="1200" dirty="0"/>
        </a:p>
      </dsp:txBody>
      <dsp:txXfrm>
        <a:off x="60313" y="1402850"/>
        <a:ext cx="3970362" cy="1114894"/>
      </dsp:txXfrm>
    </dsp:sp>
    <dsp:sp modelId="{3923CA60-8983-4DFD-B954-EE21BF6CEBFA}">
      <dsp:nvSpPr>
        <dsp:cNvPr id="0" name=""/>
        <dsp:cNvSpPr/>
      </dsp:nvSpPr>
      <dsp:spPr>
        <a:xfrm>
          <a:off x="0" y="2670217"/>
          <a:ext cx="4090988" cy="1235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3200" kern="1200" dirty="0"/>
            <a:t>Računanje točk za vpis + NPZ</a:t>
          </a:r>
          <a:endParaRPr lang="en-US" sz="3200" kern="1200" dirty="0"/>
        </a:p>
      </dsp:txBody>
      <dsp:txXfrm>
        <a:off x="60313" y="2730530"/>
        <a:ext cx="3970362" cy="1114894"/>
      </dsp:txXfrm>
    </dsp:sp>
    <dsp:sp modelId="{37E6837C-A21E-4782-88E5-68F01A89D69A}">
      <dsp:nvSpPr>
        <dsp:cNvPr id="0" name=""/>
        <dsp:cNvSpPr/>
      </dsp:nvSpPr>
      <dsp:spPr>
        <a:xfrm>
          <a:off x="0" y="3997897"/>
          <a:ext cx="4090988" cy="1235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3200" kern="1200" dirty="0"/>
            <a:t>Štipendiranje</a:t>
          </a:r>
          <a:endParaRPr lang="en-US" sz="3200" kern="1200" dirty="0"/>
        </a:p>
      </dsp:txBody>
      <dsp:txXfrm>
        <a:off x="60313" y="4058210"/>
        <a:ext cx="3970362" cy="111489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90DA1E-F63E-4CB6-B7DC-61461C394C5E}">
      <dsp:nvSpPr>
        <dsp:cNvPr id="0" name=""/>
        <dsp:cNvSpPr/>
      </dsp:nvSpPr>
      <dsp:spPr>
        <a:xfrm>
          <a:off x="0" y="27193"/>
          <a:ext cx="4295775" cy="124879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300" kern="1200" dirty="0"/>
            <a:t>Razredna ura o SŠ in spremenjenih pogojih za vpis</a:t>
          </a:r>
          <a:endParaRPr lang="en-US" sz="2300" kern="1200" dirty="0"/>
        </a:p>
      </dsp:txBody>
      <dsp:txXfrm>
        <a:off x="60961" y="88154"/>
        <a:ext cx="4173853" cy="1126870"/>
      </dsp:txXfrm>
    </dsp:sp>
    <dsp:sp modelId="{1F8AD4D9-7864-4D27-AABD-E082ACEB09A5}">
      <dsp:nvSpPr>
        <dsp:cNvPr id="0" name=""/>
        <dsp:cNvSpPr/>
      </dsp:nvSpPr>
      <dsp:spPr>
        <a:xfrm>
          <a:off x="0" y="1342225"/>
          <a:ext cx="4295775" cy="124879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300" kern="1200" dirty="0"/>
            <a:t>Sprotno informiranje učencev o dnevih odprtih vrat, sejmih …)</a:t>
          </a:r>
          <a:endParaRPr lang="en-US" sz="2300" kern="1200" dirty="0"/>
        </a:p>
      </dsp:txBody>
      <dsp:txXfrm>
        <a:off x="60961" y="1403186"/>
        <a:ext cx="4173853" cy="1126870"/>
      </dsp:txXfrm>
    </dsp:sp>
    <dsp:sp modelId="{6C72BAB2-11DC-4D1C-B922-2CA531B4C32C}">
      <dsp:nvSpPr>
        <dsp:cNvPr id="0" name=""/>
        <dsp:cNvSpPr/>
      </dsp:nvSpPr>
      <dsp:spPr>
        <a:xfrm>
          <a:off x="0" y="2657257"/>
          <a:ext cx="4295775" cy="124879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300" kern="1200"/>
            <a:t>Seznanitev z Razpisom za vpis </a:t>
          </a:r>
          <a:endParaRPr lang="en-US" sz="2300" kern="1200"/>
        </a:p>
      </dsp:txBody>
      <dsp:txXfrm>
        <a:off x="60961" y="2718218"/>
        <a:ext cx="4173853" cy="1126870"/>
      </dsp:txXfrm>
    </dsp:sp>
    <dsp:sp modelId="{08600BD9-DCA7-4D8F-AEAA-6F73C70EB49E}">
      <dsp:nvSpPr>
        <dsp:cNvPr id="0" name=""/>
        <dsp:cNvSpPr/>
      </dsp:nvSpPr>
      <dsp:spPr>
        <a:xfrm>
          <a:off x="0" y="3972289"/>
          <a:ext cx="4295775" cy="124879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300" kern="1200"/>
            <a:t>Individualni razgovori z učenci (in po potrebi starši)</a:t>
          </a:r>
          <a:endParaRPr lang="en-US" sz="2300" kern="1200"/>
        </a:p>
      </dsp:txBody>
      <dsp:txXfrm>
        <a:off x="60961" y="4033250"/>
        <a:ext cx="4173853" cy="112687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A9FD29-71C7-4F20-9587-273BB4B0F5A7}">
      <dsp:nvSpPr>
        <dsp:cNvPr id="0" name=""/>
        <dsp:cNvSpPr/>
      </dsp:nvSpPr>
      <dsp:spPr>
        <a:xfrm>
          <a:off x="0" y="66230"/>
          <a:ext cx="4511675" cy="164575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3100" kern="1200"/>
            <a:t>Informativni dnevi na SŠ</a:t>
          </a:r>
          <a:endParaRPr lang="en-US" sz="3100" kern="1200"/>
        </a:p>
      </dsp:txBody>
      <dsp:txXfrm>
        <a:off x="80339" y="146569"/>
        <a:ext cx="4350997" cy="1485073"/>
      </dsp:txXfrm>
    </dsp:sp>
    <dsp:sp modelId="{7AF1459A-4217-4D37-A532-392A3FC6DFAB}">
      <dsp:nvSpPr>
        <dsp:cNvPr id="0" name=""/>
        <dsp:cNvSpPr/>
      </dsp:nvSpPr>
      <dsp:spPr>
        <a:xfrm>
          <a:off x="0" y="1801261"/>
          <a:ext cx="4511675" cy="164575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3100" kern="1200"/>
            <a:t>Izpolnjevanje prijav za vpis v SŠ</a:t>
          </a:r>
          <a:endParaRPr lang="en-US" sz="3100" kern="1200"/>
        </a:p>
      </dsp:txBody>
      <dsp:txXfrm>
        <a:off x="80339" y="1881600"/>
        <a:ext cx="4350997" cy="1485073"/>
      </dsp:txXfrm>
    </dsp:sp>
    <dsp:sp modelId="{D5B7D2A9-8A17-47E8-8672-E24600552B84}">
      <dsp:nvSpPr>
        <dsp:cNvPr id="0" name=""/>
        <dsp:cNvSpPr/>
      </dsp:nvSpPr>
      <dsp:spPr>
        <a:xfrm>
          <a:off x="0" y="3536293"/>
          <a:ext cx="4511675" cy="164575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3100" kern="1200"/>
            <a:t>Svetovanje pri morebitnem prenosu prijav</a:t>
          </a:r>
          <a:endParaRPr lang="en-US" sz="3100" kern="1200"/>
        </a:p>
      </dsp:txBody>
      <dsp:txXfrm>
        <a:off x="80339" y="3616632"/>
        <a:ext cx="4350997" cy="148507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BD9323-68CC-45AA-A74F-FB76E3BE0607}">
      <dsp:nvSpPr>
        <dsp:cNvPr id="0" name=""/>
        <dsp:cNvSpPr/>
      </dsp:nvSpPr>
      <dsp:spPr>
        <a:xfrm>
          <a:off x="0" y="354141"/>
          <a:ext cx="4090988" cy="12378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300" kern="1200" dirty="0"/>
            <a:t>Namesto pouka učenci samostojno odidejo na srednje šole, ki jih zanimajo</a:t>
          </a:r>
          <a:endParaRPr lang="en-US" sz="2300" kern="1200" dirty="0"/>
        </a:p>
      </dsp:txBody>
      <dsp:txXfrm>
        <a:off x="60427" y="414568"/>
        <a:ext cx="3970134" cy="1117006"/>
      </dsp:txXfrm>
    </dsp:sp>
    <dsp:sp modelId="{BDD66F8B-0B33-4708-9C7D-C4C383C27472}">
      <dsp:nvSpPr>
        <dsp:cNvPr id="0" name=""/>
        <dsp:cNvSpPr/>
      </dsp:nvSpPr>
      <dsp:spPr>
        <a:xfrm>
          <a:off x="0" y="1658241"/>
          <a:ext cx="4090988" cy="12378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300" b="1" kern="1200" dirty="0"/>
            <a:t>petek, </a:t>
          </a:r>
          <a:r>
            <a:rPr lang="sl-SI" sz="2300" b="1" kern="1200" dirty="0">
              <a:solidFill>
                <a:srgbClr val="FF0000"/>
              </a:solidFill>
            </a:rPr>
            <a:t>14. FEBRUAR </a:t>
          </a:r>
          <a:r>
            <a:rPr lang="sl-SI" sz="2300" b="1" kern="1200" dirty="0"/>
            <a:t>2025</a:t>
          </a:r>
          <a:endParaRPr lang="en-US" sz="2300" kern="1200" dirty="0"/>
        </a:p>
      </dsp:txBody>
      <dsp:txXfrm>
        <a:off x="60427" y="1718668"/>
        <a:ext cx="3970134" cy="1117006"/>
      </dsp:txXfrm>
    </dsp:sp>
    <dsp:sp modelId="{65AC786A-F228-4A1F-A5FF-04F3755D542B}">
      <dsp:nvSpPr>
        <dsp:cNvPr id="0" name=""/>
        <dsp:cNvSpPr/>
      </dsp:nvSpPr>
      <dsp:spPr>
        <a:xfrm>
          <a:off x="0" y="2896101"/>
          <a:ext cx="4090988" cy="380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889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sl-SI" sz="1800" b="1" kern="1200"/>
            <a:t>9:00 in 15:00</a:t>
          </a:r>
          <a:endParaRPr lang="en-US" sz="1800" kern="1200"/>
        </a:p>
      </dsp:txBody>
      <dsp:txXfrm>
        <a:off x="0" y="2896101"/>
        <a:ext cx="4090988" cy="380880"/>
      </dsp:txXfrm>
    </dsp:sp>
    <dsp:sp modelId="{5863AEA8-80CE-45CB-BC1F-819815C0DCCA}">
      <dsp:nvSpPr>
        <dsp:cNvPr id="0" name=""/>
        <dsp:cNvSpPr/>
      </dsp:nvSpPr>
      <dsp:spPr>
        <a:xfrm>
          <a:off x="0" y="3276981"/>
          <a:ext cx="4090988" cy="12378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300" b="1" kern="1200" dirty="0"/>
            <a:t>sobota, </a:t>
          </a:r>
          <a:r>
            <a:rPr lang="sl-SI" sz="2300" b="1" kern="1200" dirty="0">
              <a:solidFill>
                <a:srgbClr val="FF0000"/>
              </a:solidFill>
            </a:rPr>
            <a:t>15. FEBRUAR </a:t>
          </a:r>
          <a:r>
            <a:rPr lang="sl-SI" sz="2300" b="1" kern="1200" dirty="0"/>
            <a:t>2025</a:t>
          </a:r>
          <a:endParaRPr lang="en-US" sz="2300" kern="1200" dirty="0"/>
        </a:p>
      </dsp:txBody>
      <dsp:txXfrm>
        <a:off x="60427" y="3337408"/>
        <a:ext cx="3970134" cy="1117006"/>
      </dsp:txXfrm>
    </dsp:sp>
    <dsp:sp modelId="{6EBF989A-70AB-4D49-B850-3B31A33A497D}">
      <dsp:nvSpPr>
        <dsp:cNvPr id="0" name=""/>
        <dsp:cNvSpPr/>
      </dsp:nvSpPr>
      <dsp:spPr>
        <a:xfrm>
          <a:off x="0" y="4514841"/>
          <a:ext cx="4090988" cy="380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889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sl-SI" sz="1800" b="1" kern="1200"/>
            <a:t>9:00</a:t>
          </a:r>
          <a:endParaRPr lang="en-US" sz="1800" kern="1200"/>
        </a:p>
      </dsp:txBody>
      <dsp:txXfrm>
        <a:off x="0" y="4514841"/>
        <a:ext cx="4090988" cy="3808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>
            <a:extLst>
              <a:ext uri="{FF2B5EF4-FFF2-40B4-BE49-F238E27FC236}">
                <a16:creationId xmlns:a16="http://schemas.microsoft.com/office/drawing/2014/main" id="{5B854AAC-43BC-4FDA-83FB-F90AC82DA37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7" tIns="45778" rIns="91557" bIns="45778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0115" name="Rectangle 3">
            <a:extLst>
              <a:ext uri="{FF2B5EF4-FFF2-40B4-BE49-F238E27FC236}">
                <a16:creationId xmlns:a16="http://schemas.microsoft.com/office/drawing/2014/main" id="{F1A4B1AB-079D-4DF4-8A9F-1AC579E9BFD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7" tIns="45778" rIns="91557" bIns="45778" numCol="1" anchor="t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0116" name="Rectangle 4">
            <a:extLst>
              <a:ext uri="{FF2B5EF4-FFF2-40B4-BE49-F238E27FC236}">
                <a16:creationId xmlns:a16="http://schemas.microsoft.com/office/drawing/2014/main" id="{B0535336-06D6-4719-990A-A6D4088BEBB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7" tIns="45778" rIns="91557" bIns="45778" numCol="1" anchor="b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0117" name="Rectangle 5">
            <a:extLst>
              <a:ext uri="{FF2B5EF4-FFF2-40B4-BE49-F238E27FC236}">
                <a16:creationId xmlns:a16="http://schemas.microsoft.com/office/drawing/2014/main" id="{8DD85A98-BC02-444A-BB29-576BF26EF43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32925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7" tIns="45778" rIns="91557" bIns="45778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F2C8A17-240A-456F-9C3B-3B05E60899BC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>
            <a:extLst>
              <a:ext uri="{FF2B5EF4-FFF2-40B4-BE49-F238E27FC236}">
                <a16:creationId xmlns:a16="http://schemas.microsoft.com/office/drawing/2014/main" id="{A76554E9-F9AE-4EA8-A50A-D794EB1C27C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1557" tIns="45778" rIns="91557" bIns="45778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" name="Ograda datuma 2">
            <a:extLst>
              <a:ext uri="{FF2B5EF4-FFF2-40B4-BE49-F238E27FC236}">
                <a16:creationId xmlns:a16="http://schemas.microsoft.com/office/drawing/2014/main" id="{31852254-BBD5-4ACF-B1CC-1726F8638DDD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557" tIns="45778" rIns="91557" bIns="45778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</a:defRPr>
            </a:lvl1pPr>
          </a:lstStyle>
          <a:p>
            <a:pPr>
              <a:defRPr/>
            </a:pPr>
            <a:fld id="{538498BA-3A1C-4107-AC65-1249CAD2F382}" type="datetimeFigureOut">
              <a:rPr lang="sl-SI"/>
              <a:pPr>
                <a:defRPr/>
              </a:pPr>
              <a:t>4. 02. 2025</a:t>
            </a:fld>
            <a:endParaRPr lang="sl-SI"/>
          </a:p>
        </p:txBody>
      </p:sp>
      <p:sp>
        <p:nvSpPr>
          <p:cNvPr id="4" name="Ograda stranske slike 3">
            <a:extLst>
              <a:ext uri="{FF2B5EF4-FFF2-40B4-BE49-F238E27FC236}">
                <a16:creationId xmlns:a16="http://schemas.microsoft.com/office/drawing/2014/main" id="{A92BEA1F-6484-4C31-A327-50B3C420F49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7" tIns="45778" rIns="91557" bIns="45778" rtlCol="0" anchor="ctr"/>
          <a:lstStyle/>
          <a:p>
            <a:pPr lvl="0"/>
            <a:endParaRPr lang="sl-SI" noProof="0"/>
          </a:p>
        </p:txBody>
      </p:sp>
      <p:sp>
        <p:nvSpPr>
          <p:cNvPr id="5" name="Ograda opomb 4">
            <a:extLst>
              <a:ext uri="{FF2B5EF4-FFF2-40B4-BE49-F238E27FC236}">
                <a16:creationId xmlns:a16="http://schemas.microsoft.com/office/drawing/2014/main" id="{F1A10D38-FF50-4FB9-B5C5-0D89D0D552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8812"/>
          </a:xfrm>
          <a:prstGeom prst="rect">
            <a:avLst/>
          </a:prstGeom>
        </p:spPr>
        <p:txBody>
          <a:bodyPr vert="horz" lIns="91557" tIns="45778" rIns="91557" bIns="45778" rtlCol="0"/>
          <a:lstStyle/>
          <a:p>
            <a:pPr lvl="0"/>
            <a:r>
              <a:rPr lang="sl-SI" noProof="0"/>
              <a:t>Uredite sloge besedila matrice</a:t>
            </a:r>
          </a:p>
          <a:p>
            <a:pPr lvl="1"/>
            <a:r>
              <a:rPr lang="sl-SI" noProof="0"/>
              <a:t>Druga raven</a:t>
            </a:r>
          </a:p>
          <a:p>
            <a:pPr lvl="2"/>
            <a:r>
              <a:rPr lang="sl-SI" noProof="0"/>
              <a:t>Tretja raven</a:t>
            </a:r>
          </a:p>
          <a:p>
            <a:pPr lvl="3"/>
            <a:r>
              <a:rPr lang="sl-SI" noProof="0"/>
              <a:t>Četrta raven</a:t>
            </a:r>
          </a:p>
          <a:p>
            <a:pPr lvl="4"/>
            <a:r>
              <a:rPr lang="sl-SI" noProof="0"/>
              <a:t>Peta raven</a:t>
            </a:r>
          </a:p>
        </p:txBody>
      </p:sp>
      <p:sp>
        <p:nvSpPr>
          <p:cNvPr id="6" name="Ograda noge 5">
            <a:extLst>
              <a:ext uri="{FF2B5EF4-FFF2-40B4-BE49-F238E27FC236}">
                <a16:creationId xmlns:a16="http://schemas.microsoft.com/office/drawing/2014/main" id="{34A6DD23-7C7B-4DA4-AE16-8CF2D88519F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6400" cy="495300"/>
          </a:xfrm>
          <a:prstGeom prst="rect">
            <a:avLst/>
          </a:prstGeom>
        </p:spPr>
        <p:txBody>
          <a:bodyPr vert="horz" lIns="91557" tIns="45778" rIns="91557" bIns="45778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6">
            <a:extLst>
              <a:ext uri="{FF2B5EF4-FFF2-40B4-BE49-F238E27FC236}">
                <a16:creationId xmlns:a16="http://schemas.microsoft.com/office/drawing/2014/main" id="{E9B28BB2-59C3-4D67-A59A-AA3892CD1A7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688" y="9432925"/>
            <a:ext cx="2946400" cy="495300"/>
          </a:xfrm>
          <a:prstGeom prst="rect">
            <a:avLst/>
          </a:prstGeom>
        </p:spPr>
        <p:txBody>
          <a:bodyPr vert="horz" wrap="square" lIns="91557" tIns="45778" rIns="91557" bIns="45778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EF9A644-FD2A-445E-9031-E83900335E6E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Označba mesta stranske slik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Označba mesta opomb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l-SI" alt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40B2F48-609C-43CB-964F-8137B5237124}" type="slidenum">
              <a:rPr lang="sl-SI" altLang="sl-SI" smtClean="0"/>
              <a:pPr>
                <a:defRPr/>
              </a:pPr>
              <a:t>1</a:t>
            </a:fld>
            <a:endParaRPr lang="sl-SI" altLang="sl-SI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Označba mesta stranske slik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Označba mesta opomb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l-SI" alt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BE2C103-80DC-4D5F-BFB4-68F3549DB5E8}" type="slidenum">
              <a:rPr lang="sl-SI" altLang="sl-SI" smtClean="0"/>
              <a:pPr>
                <a:defRPr/>
              </a:pPr>
              <a:t>10</a:t>
            </a:fld>
            <a:endParaRPr lang="sl-SI" altLang="sl-SI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Označba mesta stranske slik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Označba mesta opomb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l-SI" alt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8F53703-20FE-4CDC-8D65-D7D446587688}" type="slidenum">
              <a:rPr lang="sl-SI" altLang="sl-SI" smtClean="0"/>
              <a:pPr>
                <a:defRPr/>
              </a:pPr>
              <a:t>11</a:t>
            </a:fld>
            <a:endParaRPr lang="sl-SI" altLang="sl-SI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Označba mesta stranske slik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Označba mesta opomb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l-SI" alt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62FC21C-7A1E-4D45-95C7-67CC94BBE058}" type="slidenum">
              <a:rPr lang="sl-SI" altLang="sl-SI" smtClean="0"/>
              <a:pPr>
                <a:defRPr/>
              </a:pPr>
              <a:t>12</a:t>
            </a:fld>
            <a:endParaRPr lang="sl-SI" altLang="sl-SI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Označba mesta stranske slik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Označba mesta opomb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l-SI" alt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19FC767-1AB9-43EF-8457-EBA1C9524615}" type="slidenum">
              <a:rPr lang="sl-SI" altLang="sl-SI" smtClean="0"/>
              <a:pPr>
                <a:defRPr/>
              </a:pPr>
              <a:t>13</a:t>
            </a:fld>
            <a:endParaRPr lang="sl-SI" altLang="sl-SI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Označba mesta stranske slik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Označba mesta opomb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l-SI" alt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FE98D66-5F80-41A4-9C6F-A9E64F9C5C23}" type="slidenum">
              <a:rPr lang="sl-SI" altLang="sl-SI" smtClean="0"/>
              <a:pPr>
                <a:defRPr/>
              </a:pPr>
              <a:t>14</a:t>
            </a:fld>
            <a:endParaRPr lang="sl-SI" altLang="sl-SI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Označba mesta stranske slik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Označba mesta opomb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l-SI" alt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4C331BE-875F-4BD2-9D31-F3D887516FC9}" type="slidenum">
              <a:rPr lang="sl-SI" altLang="sl-SI" smtClean="0"/>
              <a:pPr>
                <a:defRPr/>
              </a:pPr>
              <a:t>15</a:t>
            </a:fld>
            <a:endParaRPr lang="sl-SI" altLang="sl-SI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Označba mesta stranske slik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Označba mesta opomb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sl-SI" altLang="sl-SI" u="sng"/>
              <a:t>Psihofizična sposobnost:</a:t>
            </a:r>
            <a:r>
              <a:rPr lang="sl-SI" altLang="sl-SI"/>
              <a:t> rudarstvo, umetniška gimnazija - Glasbena smer, Plesna smer</a:t>
            </a:r>
          </a:p>
          <a:p>
            <a:endParaRPr lang="sl-SI" altLang="sl-SI"/>
          </a:p>
          <a:p>
            <a:r>
              <a:rPr lang="sl-SI" altLang="sl-SI" u="sng"/>
              <a:t>Posebna nadarjenost oz. spretnost:</a:t>
            </a:r>
            <a:r>
              <a:rPr lang="sl-SI" altLang="sl-SI"/>
              <a:t> Zobotehnik, Fotografski tehnik, Tehnik oblikovanja, Umetniška gimnazija - Likovna smer, Glasbena smer, Plesna smer</a:t>
            </a:r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943BC56-7CC5-42D9-B093-7EFE0ABE886B}" type="slidenum">
              <a:rPr lang="sl-SI" altLang="sl-SI" smtClean="0"/>
              <a:pPr>
                <a:defRPr/>
              </a:pPr>
              <a:t>16</a:t>
            </a:fld>
            <a:endParaRPr lang="sl-SI" altLang="sl-SI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Označba mesta stranske slik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Označba mesta opomb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l-SI" alt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6C035AF-618B-439E-9592-D5048DE01461}" type="slidenum">
              <a:rPr lang="sl-SI" altLang="sl-SI" smtClean="0"/>
              <a:pPr>
                <a:defRPr/>
              </a:pPr>
              <a:t>17</a:t>
            </a:fld>
            <a:endParaRPr lang="sl-SI" altLang="sl-SI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Označba mesta stranske slik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Označba mesta opomb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l-SI" alt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3660499-1864-4136-A498-13437F5FD5FD}" type="slidenum">
              <a:rPr lang="sl-SI" altLang="sl-SI" smtClean="0"/>
              <a:pPr>
                <a:defRPr/>
              </a:pPr>
              <a:t>18</a:t>
            </a:fld>
            <a:endParaRPr lang="sl-SI" altLang="sl-SI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Označba mesta stranske slik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sl-SI" dirty="0"/>
              <a:t>OMEJITVE VPISA 2022/23: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sl-SI" dirty="0"/>
              <a:t>Gimnazija Koper v programa: </a:t>
            </a:r>
            <a:r>
              <a:rPr lang="sl-SI" u="sng" dirty="0"/>
              <a:t>Umetniška gimnazija – likovna smer </a:t>
            </a:r>
            <a:r>
              <a:rPr lang="sl-SI" dirty="0"/>
              <a:t>(SI) na 14 mest in </a:t>
            </a:r>
            <a:r>
              <a:rPr lang="sl-SI" u="sng" dirty="0"/>
              <a:t>Umetniška gimnazija – glasbena smer </a:t>
            </a:r>
            <a:r>
              <a:rPr lang="sl-SI" dirty="0"/>
              <a:t>(SI), vzporedno izobraževanje na 6 mest;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sl-SI" dirty="0"/>
              <a:t>Srednja ekonomsko-poslovne šole Koper v program </a:t>
            </a:r>
            <a:r>
              <a:rPr lang="sl-SI" u="sng" dirty="0"/>
              <a:t>Ekonomski tehnik </a:t>
            </a:r>
            <a:r>
              <a:rPr lang="sl-SI" dirty="0"/>
              <a:t>(SI) na 84 mest;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sl-SI" dirty="0"/>
              <a:t>Srednja šola Izola v programa: </a:t>
            </a:r>
            <a:r>
              <a:rPr lang="sl-SI" u="sng" dirty="0"/>
              <a:t>Predšolska vzgoja </a:t>
            </a:r>
            <a:r>
              <a:rPr lang="sl-SI" dirty="0"/>
              <a:t>(SI) na 28 mest in </a:t>
            </a:r>
            <a:r>
              <a:rPr lang="sl-SI" u="sng" dirty="0"/>
              <a:t>Zdravstvena nega </a:t>
            </a:r>
            <a:r>
              <a:rPr lang="sl-SI" dirty="0"/>
              <a:t>(SI) na 56 mest;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sl-SI" dirty="0"/>
              <a:t>Šolski center Srečka Kosovela Sežana, </a:t>
            </a:r>
            <a:r>
              <a:rPr lang="sl-SI" i="1" dirty="0"/>
              <a:t>Gimnazija in ekonomska šola,</a:t>
            </a:r>
            <a:r>
              <a:rPr lang="sl-SI" dirty="0"/>
              <a:t> v program: </a:t>
            </a:r>
            <a:r>
              <a:rPr lang="sl-SI" u="sng" dirty="0" err="1"/>
              <a:t>Aranžerski</a:t>
            </a:r>
            <a:r>
              <a:rPr lang="sl-SI" u="sng" dirty="0"/>
              <a:t> tehnik </a:t>
            </a:r>
            <a:r>
              <a:rPr lang="sl-SI" dirty="0"/>
              <a:t>na 28 mest;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sl-SI" dirty="0"/>
              <a:t>Šolski center Postojna, </a:t>
            </a:r>
            <a:r>
              <a:rPr lang="sl-SI" i="1" dirty="0"/>
              <a:t>Srednja šola, </a:t>
            </a:r>
            <a:r>
              <a:rPr lang="sl-SI" dirty="0"/>
              <a:t>v programe: </a:t>
            </a:r>
            <a:r>
              <a:rPr lang="sl-SI" u="sng" dirty="0"/>
              <a:t>Strojni tehnik</a:t>
            </a:r>
            <a:r>
              <a:rPr lang="sl-SI" dirty="0"/>
              <a:t> na 28 mest, </a:t>
            </a:r>
            <a:r>
              <a:rPr lang="sl-SI" u="sng" dirty="0"/>
              <a:t>Tehnik računalništva </a:t>
            </a:r>
            <a:r>
              <a:rPr lang="sl-SI" dirty="0"/>
              <a:t>na 28 mest in </a:t>
            </a:r>
            <a:r>
              <a:rPr lang="sl-SI" u="sng" dirty="0"/>
              <a:t>Predšolska vzgoja</a:t>
            </a:r>
            <a:r>
              <a:rPr lang="sl-SI" dirty="0"/>
              <a:t> na 30 mest;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sl-SI" dirty="0"/>
              <a:t>Srednja gozdarska in lesarska šola Postojna v program: </a:t>
            </a:r>
            <a:r>
              <a:rPr lang="sl-SI" u="sng" dirty="0"/>
              <a:t>Zdravstvena nega</a:t>
            </a:r>
            <a:r>
              <a:rPr lang="sl-SI" dirty="0"/>
              <a:t> na 28 mest;</a:t>
            </a:r>
          </a:p>
          <a:p>
            <a:pPr>
              <a:defRPr/>
            </a:pPr>
            <a:r>
              <a:rPr lang="sl-SI" dirty="0"/>
              <a:t> </a:t>
            </a:r>
          </a:p>
          <a:p>
            <a:pPr>
              <a:defRPr/>
            </a:pPr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AC507CD-9928-490A-B518-D32E0A055D14}" type="slidenum">
              <a:rPr lang="sl-SI" altLang="sl-SI" smtClean="0"/>
              <a:pPr>
                <a:defRPr/>
              </a:pPr>
              <a:t>19</a:t>
            </a:fld>
            <a:endParaRPr lang="sl-SI" altLang="sl-SI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Označba mesta stranske slik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Označba mesta opomb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l-SI" alt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B76088F-F251-4D8F-BDB5-854E72D1E83E}" type="slidenum">
              <a:rPr lang="sl-SI" altLang="sl-SI" smtClean="0"/>
              <a:pPr>
                <a:defRPr/>
              </a:pPr>
              <a:t>2</a:t>
            </a:fld>
            <a:endParaRPr lang="sl-SI" altLang="sl-SI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Označba mesta stranske slik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Označba mesta opomb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l-SI" alt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D51313B-1719-4076-B407-D89EA6D0E324}" type="slidenum">
              <a:rPr lang="sl-SI" altLang="sl-SI" smtClean="0"/>
              <a:pPr>
                <a:defRPr/>
              </a:pPr>
              <a:t>23</a:t>
            </a:fld>
            <a:endParaRPr lang="sl-SI" altLang="sl-SI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Označba mesta stranske slik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Označba mesta opomb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l-SI" alt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56CDD99-7FC2-42DE-84CA-10250E534634}" type="slidenum">
              <a:rPr lang="sl-SI" altLang="sl-SI" smtClean="0"/>
              <a:pPr>
                <a:defRPr/>
              </a:pPr>
              <a:t>24</a:t>
            </a:fld>
            <a:endParaRPr lang="sl-SI" altLang="sl-SI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Označba mesta stranske slik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3" name="Označba mesta opomb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l-SI" alt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CE6EA4C-1F3E-4954-86AE-9419648A3734}" type="slidenum">
              <a:rPr lang="sl-SI" altLang="sl-SI" smtClean="0"/>
              <a:pPr>
                <a:defRPr/>
              </a:pPr>
              <a:t>25</a:t>
            </a:fld>
            <a:endParaRPr lang="sl-SI" altLang="sl-SI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Označba mesta stranske slik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Označba mesta opomb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l-SI" alt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6F0BFE1-F4F3-4272-99F0-A61E932F2D1C}" type="slidenum">
              <a:rPr lang="sl-SI" altLang="sl-SI" smtClean="0"/>
              <a:pPr>
                <a:defRPr/>
              </a:pPr>
              <a:t>26</a:t>
            </a:fld>
            <a:endParaRPr lang="sl-SI" altLang="sl-SI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Označba mesta stranske slik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39" name="Označba mesta opomb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l-SI" alt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F018621-C985-46D2-9D77-1C8FA96D96F8}" type="slidenum">
              <a:rPr lang="sl-SI" altLang="sl-SI" smtClean="0"/>
              <a:pPr>
                <a:defRPr/>
              </a:pPr>
              <a:t>27</a:t>
            </a:fld>
            <a:endParaRPr lang="sl-SI" altLang="sl-SI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Označba mesta stranske slik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7" name="Označba mesta opomb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l-SI" alt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F1EE829-AF2A-4CA7-8FDC-1C67EB3E7246}" type="slidenum">
              <a:rPr lang="sl-SI" altLang="sl-SI" smtClean="0"/>
              <a:pPr>
                <a:defRPr/>
              </a:pPr>
              <a:t>28</a:t>
            </a:fld>
            <a:endParaRPr lang="sl-SI" altLang="sl-SI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Označba mesta stranske slik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5" name="Označba mesta opomb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l-SI" alt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0E12EE1-4631-4EA7-9387-6B18AF1EAA15}" type="slidenum">
              <a:rPr lang="sl-SI" altLang="sl-SI" smtClean="0"/>
              <a:pPr>
                <a:defRPr/>
              </a:pPr>
              <a:t>29</a:t>
            </a:fld>
            <a:endParaRPr lang="sl-SI" altLang="sl-SI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Označba mesta stranske slik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5779" name="Označba mesta opomb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l-SI" alt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90880DA-5170-4974-B351-E34BA9B59DD8}" type="slidenum">
              <a:rPr lang="sl-SI" altLang="sl-SI" smtClean="0"/>
              <a:pPr>
                <a:defRPr/>
              </a:pPr>
              <a:t>30</a:t>
            </a:fld>
            <a:endParaRPr lang="sl-SI" altLang="sl-SI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Označba mesta stranske slik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7827" name="Označba mesta opomb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l-SI" alt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5436E5B-6822-4DFB-AD28-9D9337E92346}" type="slidenum">
              <a:rPr lang="sl-SI" altLang="sl-SI" smtClean="0"/>
              <a:pPr>
                <a:defRPr/>
              </a:pPr>
              <a:t>31</a:t>
            </a:fld>
            <a:endParaRPr lang="sl-SI" altLang="sl-SI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Označba mesta stranske slik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Označba mesta opomb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l-SI" alt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A77AEA2-4422-4B58-B4C7-E526E79DA84B}" type="slidenum">
              <a:rPr lang="sl-SI" altLang="sl-SI" smtClean="0"/>
              <a:pPr>
                <a:defRPr/>
              </a:pPr>
              <a:t>3</a:t>
            </a:fld>
            <a:endParaRPr lang="sl-SI" altLang="sl-SI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Označba mesta stranske slik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Označba mesta opomb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l-SI" alt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2743EF4-918C-4BFE-A1EE-5502B422EC3D}" type="slidenum">
              <a:rPr lang="sl-SI" altLang="sl-SI" smtClean="0"/>
              <a:pPr>
                <a:defRPr/>
              </a:pPr>
              <a:t>4</a:t>
            </a:fld>
            <a:endParaRPr lang="sl-SI" altLang="sl-SI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Označba mesta stranske slik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Označba mesta opomb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l-SI" alt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27ADC7B-E8D7-4F1D-9E81-240116C1C752}" type="slidenum">
              <a:rPr lang="sl-SI" altLang="sl-SI" smtClean="0"/>
              <a:pPr>
                <a:defRPr/>
              </a:pPr>
              <a:t>5</a:t>
            </a:fld>
            <a:endParaRPr lang="sl-SI" altLang="sl-SI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Ograda stranske slik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Ograda opomb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sl-SI" altLang="sl-SI" u="sng"/>
              <a:t>Srednje poklicno: </a:t>
            </a:r>
            <a:r>
              <a:rPr lang="sl-SI" altLang="sl-SI"/>
              <a:t>3 leta, zaključni izpit, poklic + nadaljujejo lahko v PTI ali MT</a:t>
            </a:r>
          </a:p>
          <a:p>
            <a:pPr eaLnBrk="1" hangingPunct="1">
              <a:spcBef>
                <a:spcPct val="0"/>
              </a:spcBef>
            </a:pPr>
            <a:endParaRPr lang="sl-SI" altLang="sl-SI"/>
          </a:p>
          <a:p>
            <a:pPr eaLnBrk="1" hangingPunct="1">
              <a:spcBef>
                <a:spcPct val="0"/>
              </a:spcBef>
            </a:pPr>
            <a:r>
              <a:rPr lang="sl-SI" altLang="sl-SI" u="sng"/>
              <a:t>Srednje strokovno/tehniško: </a:t>
            </a:r>
            <a:r>
              <a:rPr lang="sl-SI" altLang="sl-SI"/>
              <a:t>4 leta, poklicna matura, poklic + nadaljujejo lahko na višjih/visokih/univerzitetnih* programih (*v določenih z opravljenim predmetom iz SM)</a:t>
            </a:r>
          </a:p>
          <a:p>
            <a:pPr eaLnBrk="1" hangingPunct="1">
              <a:spcBef>
                <a:spcPct val="0"/>
              </a:spcBef>
            </a:pPr>
            <a:endParaRPr lang="sl-SI" altLang="sl-SI"/>
          </a:p>
          <a:p>
            <a:pPr eaLnBrk="1" hangingPunct="1">
              <a:spcBef>
                <a:spcPct val="0"/>
              </a:spcBef>
            </a:pPr>
            <a:r>
              <a:rPr lang="sl-SI" altLang="sl-SI" u="sng"/>
              <a:t>Gimnazijski: </a:t>
            </a:r>
            <a:r>
              <a:rPr lang="sl-SI" altLang="sl-SI"/>
              <a:t>4 leta, splošna matura nadaljujejo na univerzitetnem študiju</a:t>
            </a:r>
          </a:p>
        </p:txBody>
      </p:sp>
      <p:sp>
        <p:nvSpPr>
          <p:cNvPr id="25604" name="Ograda številke diapoz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1pPr>
            <a:lvl2pPr marL="739775" indent="-282575"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2pPr>
            <a:lvl3pPr marL="1139825" indent="-225425"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3pPr>
            <a:lvl4pPr marL="1598613" indent="-225425"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4pPr>
            <a:lvl5pPr marL="2055813" indent="-225425"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5pPr>
            <a:lvl6pPr marL="2513013" indent="-22542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6pPr>
            <a:lvl7pPr marL="2970213" indent="-22542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7pPr>
            <a:lvl8pPr marL="3427413" indent="-22542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8pPr>
            <a:lvl9pPr marL="3884613" indent="-22542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23EAE0E-AB5F-4F02-A0A6-9F3F5A8CA1A3}" type="slidenum">
              <a:rPr lang="sl-SI" altLang="sl-SI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sl-SI" altLang="sl-SI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Označba mesta stranske slik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Označba mesta opomb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l-SI" alt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C787BFC-49FB-4C31-B626-8C1CE763A2C6}" type="slidenum">
              <a:rPr lang="sl-SI" altLang="sl-SI" smtClean="0"/>
              <a:pPr>
                <a:defRPr/>
              </a:pPr>
              <a:t>7</a:t>
            </a:fld>
            <a:endParaRPr lang="sl-SI" altLang="sl-SI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Označba mesta stranske slik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Označba mesta opomb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l-SI" alt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90FB0A6-4154-4A22-B0E5-CB09800EC250}" type="slidenum">
              <a:rPr lang="sl-SI" altLang="sl-SI" smtClean="0"/>
              <a:pPr>
                <a:defRPr/>
              </a:pPr>
              <a:t>8</a:t>
            </a:fld>
            <a:endParaRPr lang="sl-SI" altLang="sl-SI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Označba mesta stranske slik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Označba mesta opomb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l-SI" alt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70C42BA-B138-49D5-BE70-A6E4615EFF70}" type="slidenum">
              <a:rPr lang="sl-SI" altLang="sl-SI" smtClean="0"/>
              <a:pPr>
                <a:defRPr/>
              </a:pPr>
              <a:t>9</a:t>
            </a:fld>
            <a:endParaRPr lang="sl-SI" altLang="sl-S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50"/>
          <p:cNvGrpSpPr>
            <a:grpSpLocks/>
          </p:cNvGrpSpPr>
          <p:nvPr/>
        </p:nvGrpSpPr>
        <p:grpSpPr bwMode="auto">
          <a:xfrm>
            <a:off x="0" y="0"/>
            <a:ext cx="9555163" cy="6853238"/>
            <a:chOff x="1524000" y="0"/>
            <a:chExt cx="9555163" cy="6853238"/>
          </a:xfrm>
        </p:grpSpPr>
        <p:sp>
          <p:nvSpPr>
            <p:cNvPr id="5" name="Freeform 6"/>
            <p:cNvSpPr>
              <a:spLocks/>
            </p:cNvSpPr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>
                <a:gd name="T0" fmla="*/ 2147483646 w 1648"/>
                <a:gd name="T1" fmla="*/ 2147483646 h 1161"/>
                <a:gd name="T2" fmla="*/ 2147483646 w 1648"/>
                <a:gd name="T3" fmla="*/ 2147483646 h 1161"/>
                <a:gd name="T4" fmla="*/ 2147483646 w 1648"/>
                <a:gd name="T5" fmla="*/ 2147483646 h 1161"/>
                <a:gd name="T6" fmla="*/ 0 w 1648"/>
                <a:gd name="T7" fmla="*/ 2147483646 h 116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6" name="Freeform 7"/>
            <p:cNvSpPr>
              <a:spLocks/>
            </p:cNvSpPr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>
                <a:gd name="T0" fmla="*/ 0 w 297"/>
                <a:gd name="T1" fmla="*/ 0 h 270"/>
                <a:gd name="T2" fmla="*/ 2147483646 w 297"/>
                <a:gd name="T3" fmla="*/ 2147483646 h 27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>
                <a:gd name="T0" fmla="*/ 2147483646 w 1369"/>
                <a:gd name="T1" fmla="*/ 2147483646 h 1012"/>
                <a:gd name="T2" fmla="*/ 2147483646 w 1369"/>
                <a:gd name="T3" fmla="*/ 2147483646 h 1012"/>
                <a:gd name="T4" fmla="*/ 2147483646 w 1369"/>
                <a:gd name="T5" fmla="*/ 2147483646 h 1012"/>
                <a:gd name="T6" fmla="*/ 0 w 1369"/>
                <a:gd name="T7" fmla="*/ 2147483646 h 101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>
                <a:gd name="T0" fmla="*/ 0 w 151"/>
                <a:gd name="T1" fmla="*/ 0 h 136"/>
                <a:gd name="T2" fmla="*/ 2147483646 w 151"/>
                <a:gd name="T3" fmla="*/ 2147483646 h 13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>
                <a:gd name="T0" fmla="*/ 2147483646 w 1420"/>
                <a:gd name="T1" fmla="*/ 2147483646 h 1061"/>
                <a:gd name="T2" fmla="*/ 2147483646 w 1420"/>
                <a:gd name="T3" fmla="*/ 2147483646 h 1061"/>
                <a:gd name="T4" fmla="*/ 2147483646 w 1420"/>
                <a:gd name="T5" fmla="*/ 2147483646 h 1061"/>
                <a:gd name="T6" fmla="*/ 2147483646 w 1420"/>
                <a:gd name="T7" fmla="*/ 2147483646 h 1061"/>
                <a:gd name="T8" fmla="*/ 0 w 1420"/>
                <a:gd name="T9" fmla="*/ 2147483646 h 10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0" name="Freeform 11"/>
            <p:cNvSpPr>
              <a:spLocks/>
            </p:cNvSpPr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>
                <a:gd name="T0" fmla="*/ 2147483646 w 1850"/>
                <a:gd name="T1" fmla="*/ 2147483646 h 1300"/>
                <a:gd name="T2" fmla="*/ 2147483646 w 1850"/>
                <a:gd name="T3" fmla="*/ 2147483646 h 1300"/>
                <a:gd name="T4" fmla="*/ 2147483646 w 1850"/>
                <a:gd name="T5" fmla="*/ 2147483646 h 1300"/>
                <a:gd name="T6" fmla="*/ 0 w 1850"/>
                <a:gd name="T7" fmla="*/ 2147483646 h 13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>
                <a:gd name="T0" fmla="*/ 2147483646 w 2009"/>
                <a:gd name="T1" fmla="*/ 2147483646 h 1416"/>
                <a:gd name="T2" fmla="*/ 2147483646 w 2009"/>
                <a:gd name="T3" fmla="*/ 2147483646 h 1416"/>
                <a:gd name="T4" fmla="*/ 2147483646 w 2009"/>
                <a:gd name="T5" fmla="*/ 2147483646 h 1416"/>
                <a:gd name="T6" fmla="*/ 0 w 2009"/>
                <a:gd name="T7" fmla="*/ 2147483646 h 141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>
                <a:gd name="T0" fmla="*/ 2147483646 w 1097"/>
                <a:gd name="T1" fmla="*/ 2147483646 h 1129"/>
                <a:gd name="T2" fmla="*/ 2147483646 w 1097"/>
                <a:gd name="T3" fmla="*/ 2147483646 h 1129"/>
                <a:gd name="T4" fmla="*/ 0 w 1097"/>
                <a:gd name="T5" fmla="*/ 0 h 112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3" name="Freeform 15"/>
            <p:cNvSpPr>
              <a:spLocks/>
            </p:cNvSpPr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>
                <a:gd name="T0" fmla="*/ 2147483646 w 1016"/>
                <a:gd name="T1" fmla="*/ 2147483646 h 1014"/>
                <a:gd name="T2" fmla="*/ 2147483646 w 1016"/>
                <a:gd name="T3" fmla="*/ 2147483646 h 1014"/>
                <a:gd name="T4" fmla="*/ 0 w 1016"/>
                <a:gd name="T5" fmla="*/ 0 h 101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4" name="Freeform 16"/>
            <p:cNvSpPr>
              <a:spLocks/>
            </p:cNvSpPr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>
                <a:gd name="T0" fmla="*/ 2147483646 w 976"/>
                <a:gd name="T1" fmla="*/ 2147483646 h 967"/>
                <a:gd name="T2" fmla="*/ 2147483646 w 976"/>
                <a:gd name="T3" fmla="*/ 2147483646 h 967"/>
                <a:gd name="T4" fmla="*/ 0 w 976"/>
                <a:gd name="T5" fmla="*/ 0 h 96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5" name="Freeform 17"/>
            <p:cNvSpPr>
              <a:spLocks/>
            </p:cNvSpPr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>
                <a:gd name="T0" fmla="*/ 2147483646 w 934"/>
                <a:gd name="T1" fmla="*/ 2147483646 h 891"/>
                <a:gd name="T2" fmla="*/ 2147483646 w 934"/>
                <a:gd name="T3" fmla="*/ 2147483646 h 891"/>
                <a:gd name="T4" fmla="*/ 0 w 934"/>
                <a:gd name="T5" fmla="*/ 0 h 89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6" name="Freeform 18"/>
            <p:cNvSpPr>
              <a:spLocks/>
            </p:cNvSpPr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>
                <a:gd name="T0" fmla="*/ 2147483646 w 879"/>
                <a:gd name="T1" fmla="*/ 2147483646 h 838"/>
                <a:gd name="T2" fmla="*/ 2147483646 w 879"/>
                <a:gd name="T3" fmla="*/ 2147483646 h 838"/>
                <a:gd name="T4" fmla="*/ 0 w 879"/>
                <a:gd name="T5" fmla="*/ 0 h 83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7" name="Freeform 19"/>
            <p:cNvSpPr>
              <a:spLocks/>
            </p:cNvSpPr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>
                <a:gd name="T0" fmla="*/ 2147483646 w 794"/>
                <a:gd name="T1" fmla="*/ 2147483646 h 807"/>
                <a:gd name="T2" fmla="*/ 2147483646 w 794"/>
                <a:gd name="T3" fmla="*/ 2147483646 h 807"/>
                <a:gd name="T4" fmla="*/ 0 w 794"/>
                <a:gd name="T5" fmla="*/ 0 h 80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8" name="Freeform 20"/>
            <p:cNvSpPr>
              <a:spLocks/>
            </p:cNvSpPr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>
                <a:gd name="T0" fmla="*/ 2147483646 w 397"/>
                <a:gd name="T1" fmla="*/ 2147483646 h 285"/>
                <a:gd name="T2" fmla="*/ 0 w 397"/>
                <a:gd name="T3" fmla="*/ 0 h 28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9" name="Freeform 21"/>
            <p:cNvSpPr>
              <a:spLocks/>
            </p:cNvSpPr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>
                <a:gd name="T0" fmla="*/ 2147483646 w 299"/>
                <a:gd name="T1" fmla="*/ 2147483646 h 233"/>
                <a:gd name="T2" fmla="*/ 0 w 299"/>
                <a:gd name="T3" fmla="*/ 0 h 23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0" name="Freeform 22"/>
            <p:cNvSpPr>
              <a:spLocks/>
            </p:cNvSpPr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>
                <a:gd name="T0" fmla="*/ 0 w 134"/>
                <a:gd name="T1" fmla="*/ 0 h 76"/>
                <a:gd name="T2" fmla="*/ 2147483646 w 134"/>
                <a:gd name="T3" fmla="*/ 2147483646 h 7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</p:grpSp>
      <p:grpSp>
        <p:nvGrpSpPr>
          <p:cNvPr id="21" name="Group 6"/>
          <p:cNvGrpSpPr>
            <a:grpSpLocks/>
          </p:cNvGrpSpPr>
          <p:nvPr/>
        </p:nvGrpSpPr>
        <p:grpSpPr bwMode="auto">
          <a:xfrm>
            <a:off x="1282700" y="1168400"/>
            <a:ext cx="6586538" cy="4537075"/>
            <a:chOff x="1283114" y="1168329"/>
            <a:chExt cx="6586124" cy="4537816"/>
          </a:xfrm>
        </p:grpSpPr>
        <p:sp>
          <p:nvSpPr>
            <p:cNvPr id="22" name="Rectangle 38"/>
            <p:cNvSpPr/>
            <p:nvPr/>
          </p:nvSpPr>
          <p:spPr>
            <a:xfrm>
              <a:off x="1283114" y="1168329"/>
              <a:ext cx="6586124" cy="73195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40"/>
            <p:cNvSpPr/>
            <p:nvPr/>
          </p:nvSpPr>
          <p:spPr>
            <a:xfrm>
              <a:off x="1283114" y="1973323"/>
              <a:ext cx="6586124" cy="338351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39"/>
            <p:cNvSpPr/>
            <p:nvPr/>
          </p:nvSpPr>
          <p:spPr>
            <a:xfrm rot="10800000">
              <a:off x="4362670" y="5355251"/>
              <a:ext cx="406374" cy="350894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9091" y="2055278"/>
            <a:ext cx="6428445" cy="1810636"/>
          </a:xfrm>
        </p:spPr>
        <p:txBody>
          <a:bodyPr bIns="0" anchor="b"/>
          <a:lstStyle>
            <a:lvl1pPr algn="ctr">
              <a:lnSpc>
                <a:spcPct val="80000"/>
              </a:lnSpc>
              <a:defRPr sz="4800" spc="-113">
                <a:solidFill>
                  <a:srgbClr val="FFFEFF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sl-SI" dirty="0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9091" y="3941492"/>
            <a:ext cx="6428445" cy="1334120"/>
          </a:xfrm>
        </p:spPr>
        <p:txBody>
          <a:bodyPr tIns="0"/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sl-SI" dirty="0"/>
              <a:t>Kliknite, da uredite slog podnaslova matrice</a:t>
            </a:r>
            <a:endParaRPr lang="en-US" dirty="0"/>
          </a:p>
        </p:txBody>
      </p:sp>
      <p:sp>
        <p:nvSpPr>
          <p:cNvPr id="2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en-US"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2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506749-3CAA-41BD-80C3-09CF8E57D7C9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8353029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4"/>
          <p:cNvGrpSpPr>
            <a:grpSpLocks/>
          </p:cNvGrpSpPr>
          <p:nvPr/>
        </p:nvGrpSpPr>
        <p:grpSpPr bwMode="auto">
          <a:xfrm>
            <a:off x="-285750" y="0"/>
            <a:ext cx="9421813" cy="6858000"/>
            <a:chOff x="1243013" y="0"/>
            <a:chExt cx="9402763" cy="6858001"/>
          </a:xfrm>
        </p:grpSpPr>
        <p:sp>
          <p:nvSpPr>
            <p:cNvPr id="5" name="Freeform 5"/>
            <p:cNvSpPr>
              <a:spLocks/>
            </p:cNvSpPr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>
                <a:gd name="T0" fmla="*/ 2147483646 w 813"/>
                <a:gd name="T1" fmla="*/ 0 h 1440"/>
                <a:gd name="T2" fmla="*/ 2147483646 w 813"/>
                <a:gd name="T3" fmla="*/ 2147483646 h 144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6" name="Freeform 6"/>
            <p:cNvSpPr>
              <a:spLocks/>
            </p:cNvSpPr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>
                <a:gd name="T0" fmla="*/ 2147483646 w 219"/>
                <a:gd name="T1" fmla="*/ 2147483646 h 69"/>
                <a:gd name="T2" fmla="*/ 0 w 219"/>
                <a:gd name="T3" fmla="*/ 0 h 6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>
                <a:gd name="T0" fmla="*/ 0 w 299"/>
                <a:gd name="T1" fmla="*/ 2147483646 h 267"/>
                <a:gd name="T2" fmla="*/ 2147483646 w 299"/>
                <a:gd name="T3" fmla="*/ 0 h 26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>
                <a:gd name="T0" fmla="*/ 2147483646 w 774"/>
                <a:gd name="T1" fmla="*/ 0 h 1440"/>
                <a:gd name="T2" fmla="*/ 2147483646 w 774"/>
                <a:gd name="T3" fmla="*/ 2147483646 h 144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9" name="Freeform 9"/>
            <p:cNvSpPr>
              <a:spLocks/>
            </p:cNvSpPr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>
                <a:gd name="T0" fmla="*/ 2147483646 w 98"/>
                <a:gd name="T1" fmla="*/ 2147483646 h 33"/>
                <a:gd name="T2" fmla="*/ 0 w 98"/>
                <a:gd name="T3" fmla="*/ 0 h 3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0" name="Freeform 10"/>
            <p:cNvSpPr>
              <a:spLocks/>
            </p:cNvSpPr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>
                <a:gd name="T0" fmla="*/ 0 w 247"/>
                <a:gd name="T1" fmla="*/ 2147483646 h 220"/>
                <a:gd name="T2" fmla="*/ 2147483646 w 247"/>
                <a:gd name="T3" fmla="*/ 0 h 22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" name="Freeform 11"/>
            <p:cNvSpPr>
              <a:spLocks/>
            </p:cNvSpPr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>
                <a:gd name="T0" fmla="*/ 2147483646 w 762"/>
                <a:gd name="T1" fmla="*/ 0 h 1440"/>
                <a:gd name="T2" fmla="*/ 2147483646 w 762"/>
                <a:gd name="T3" fmla="*/ 2147483646 h 144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" name="Freeform 12"/>
            <p:cNvSpPr>
              <a:spLocks/>
            </p:cNvSpPr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>
                <a:gd name="T0" fmla="*/ 2147483646 w 35"/>
                <a:gd name="T1" fmla="*/ 2147483646 h 12"/>
                <a:gd name="T2" fmla="*/ 0 w 35"/>
                <a:gd name="T3" fmla="*/ 0 h 1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3" name="Freeform 13"/>
            <p:cNvSpPr>
              <a:spLocks/>
            </p:cNvSpPr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>
                <a:gd name="T0" fmla="*/ 0 w 216"/>
                <a:gd name="T1" fmla="*/ 2147483646 h 191"/>
                <a:gd name="T2" fmla="*/ 2147483646 w 216"/>
                <a:gd name="T3" fmla="*/ 0 h 19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4" name="Freeform 14"/>
            <p:cNvSpPr>
              <a:spLocks/>
            </p:cNvSpPr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>
                <a:gd name="T0" fmla="*/ 2147483646 w 683"/>
                <a:gd name="T1" fmla="*/ 0 h 1440"/>
                <a:gd name="T2" fmla="*/ 2147483646 w 683"/>
                <a:gd name="T3" fmla="*/ 2147483646 h 144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5" name="Freeform 15"/>
            <p:cNvSpPr>
              <a:spLocks/>
            </p:cNvSpPr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>
                <a:gd name="T0" fmla="*/ 0 w 182"/>
                <a:gd name="T1" fmla="*/ 2147483646 h 167"/>
                <a:gd name="T2" fmla="*/ 2147483646 w 182"/>
                <a:gd name="T3" fmla="*/ 0 h 16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6" name="Freeform 16"/>
            <p:cNvSpPr>
              <a:spLocks/>
            </p:cNvSpPr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>
                <a:gd name="T0" fmla="*/ 2147483646 w 680"/>
                <a:gd name="T1" fmla="*/ 0 h 1440"/>
                <a:gd name="T2" fmla="*/ 2147483646 w 680"/>
                <a:gd name="T3" fmla="*/ 2147483646 h 144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7" name="Freeform 17"/>
            <p:cNvSpPr>
              <a:spLocks/>
            </p:cNvSpPr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>
                <a:gd name="T0" fmla="*/ 0 w 145"/>
                <a:gd name="T1" fmla="*/ 2147483646 h 133"/>
                <a:gd name="T2" fmla="*/ 2147483646 w 145"/>
                <a:gd name="T3" fmla="*/ 0 h 13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>
                <a:gd name="T0" fmla="*/ 2147483646 w 720"/>
                <a:gd name="T1" fmla="*/ 0 h 1440"/>
                <a:gd name="T2" fmla="*/ 2147483646 w 720"/>
                <a:gd name="T3" fmla="*/ 2147483646 h 144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9" name="Freeform 19"/>
            <p:cNvSpPr>
              <a:spLocks/>
            </p:cNvSpPr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>
                <a:gd name="T0" fmla="*/ 0 w 80"/>
                <a:gd name="T1" fmla="*/ 2147483646 h 69"/>
                <a:gd name="T2" fmla="*/ 2147483646 w 80"/>
                <a:gd name="T3" fmla="*/ 0 h 6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0" name="Freeform 20"/>
            <p:cNvSpPr>
              <a:spLocks/>
            </p:cNvSpPr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>
                <a:gd name="T0" fmla="*/ 2147483646 w 572"/>
                <a:gd name="T1" fmla="*/ 0 h 1440"/>
                <a:gd name="T2" fmla="*/ 2147483646 w 572"/>
                <a:gd name="T3" fmla="*/ 2147483646 h 144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1" name="Freeform 21"/>
            <p:cNvSpPr>
              <a:spLocks/>
            </p:cNvSpPr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>
                <a:gd name="T0" fmla="*/ 2147483646 w 620"/>
                <a:gd name="T1" fmla="*/ 0 h 1440"/>
                <a:gd name="T2" fmla="*/ 2147483646 w 620"/>
                <a:gd name="T3" fmla="*/ 2147483646 h 144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2" name="Freeform 22"/>
            <p:cNvSpPr>
              <a:spLocks/>
            </p:cNvSpPr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>
                <a:gd name="T0" fmla="*/ 2147483646 w 304"/>
                <a:gd name="T1" fmla="*/ 0 h 427"/>
                <a:gd name="T2" fmla="*/ 0 w 304"/>
                <a:gd name="T3" fmla="*/ 2147483646 h 42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3" name="Freeform 23"/>
            <p:cNvSpPr>
              <a:spLocks/>
            </p:cNvSpPr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>
                <a:gd name="T0" fmla="*/ 2147483646 w 262"/>
                <a:gd name="T1" fmla="*/ 0 h 345"/>
                <a:gd name="T2" fmla="*/ 0 w 262"/>
                <a:gd name="T3" fmla="*/ 2147483646 h 34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4" name="Freeform 24"/>
            <p:cNvSpPr>
              <a:spLocks/>
            </p:cNvSpPr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>
                <a:gd name="T0" fmla="*/ 2147483646 w 218"/>
                <a:gd name="T1" fmla="*/ 0 h 255"/>
                <a:gd name="T2" fmla="*/ 0 w 218"/>
                <a:gd name="T3" fmla="*/ 2147483646 h 25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</p:grpSp>
      <p:grpSp>
        <p:nvGrpSpPr>
          <p:cNvPr id="25" name="Group 31"/>
          <p:cNvGrpSpPr>
            <a:grpSpLocks/>
          </p:cNvGrpSpPr>
          <p:nvPr/>
        </p:nvGrpSpPr>
        <p:grpSpPr bwMode="auto">
          <a:xfrm>
            <a:off x="639763" y="1700213"/>
            <a:ext cx="3286125" cy="3470275"/>
            <a:chOff x="640080" y="1699589"/>
            <a:chExt cx="3286552" cy="3470421"/>
          </a:xfrm>
        </p:grpSpPr>
        <p:sp>
          <p:nvSpPr>
            <p:cNvPr id="26" name="Rectangle 41"/>
            <p:cNvSpPr/>
            <p:nvPr/>
          </p:nvSpPr>
          <p:spPr>
            <a:xfrm>
              <a:off x="644843" y="1699589"/>
              <a:ext cx="3277026" cy="50325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2"/>
            <p:cNvSpPr/>
            <p:nvPr/>
          </p:nvSpPr>
          <p:spPr>
            <a:xfrm rot="10800000">
              <a:off x="2124585" y="4896949"/>
              <a:ext cx="317541" cy="273061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43"/>
            <p:cNvSpPr/>
            <p:nvPr/>
          </p:nvSpPr>
          <p:spPr>
            <a:xfrm>
              <a:off x="640080" y="2275875"/>
              <a:ext cx="3286552" cy="262424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786" y="2349926"/>
            <a:ext cx="3113815" cy="2472774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15686" y="794719"/>
            <a:ext cx="4095643" cy="5257090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2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24B078-2BDB-4B04-A785-4805C42C2E69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396917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50"/>
          <p:cNvGrpSpPr>
            <a:grpSpLocks/>
          </p:cNvGrpSpPr>
          <p:nvPr/>
        </p:nvGrpSpPr>
        <p:grpSpPr bwMode="auto">
          <a:xfrm flipH="1">
            <a:off x="0" y="0"/>
            <a:ext cx="9421813" cy="6858000"/>
            <a:chOff x="1243013" y="0"/>
            <a:chExt cx="9402763" cy="6858001"/>
          </a:xfrm>
        </p:grpSpPr>
        <p:sp>
          <p:nvSpPr>
            <p:cNvPr id="5" name="Freeform 5"/>
            <p:cNvSpPr>
              <a:spLocks/>
            </p:cNvSpPr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>
                <a:gd name="T0" fmla="*/ 2147483646 w 813"/>
                <a:gd name="T1" fmla="*/ 0 h 1440"/>
                <a:gd name="T2" fmla="*/ 2147483646 w 813"/>
                <a:gd name="T3" fmla="*/ 2147483646 h 144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6" name="Freeform 6"/>
            <p:cNvSpPr>
              <a:spLocks/>
            </p:cNvSpPr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>
                <a:gd name="T0" fmla="*/ 2147483646 w 219"/>
                <a:gd name="T1" fmla="*/ 2147483646 h 69"/>
                <a:gd name="T2" fmla="*/ 0 w 219"/>
                <a:gd name="T3" fmla="*/ 0 h 6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>
                <a:gd name="T0" fmla="*/ 0 w 299"/>
                <a:gd name="T1" fmla="*/ 2147483646 h 267"/>
                <a:gd name="T2" fmla="*/ 2147483646 w 299"/>
                <a:gd name="T3" fmla="*/ 0 h 26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>
                <a:gd name="T0" fmla="*/ 2147483646 w 774"/>
                <a:gd name="T1" fmla="*/ 0 h 1440"/>
                <a:gd name="T2" fmla="*/ 2147483646 w 774"/>
                <a:gd name="T3" fmla="*/ 2147483646 h 144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9" name="Freeform 9"/>
            <p:cNvSpPr>
              <a:spLocks/>
            </p:cNvSpPr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>
                <a:gd name="T0" fmla="*/ 2147483646 w 98"/>
                <a:gd name="T1" fmla="*/ 2147483646 h 33"/>
                <a:gd name="T2" fmla="*/ 0 w 98"/>
                <a:gd name="T3" fmla="*/ 0 h 3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0" name="Freeform 10"/>
            <p:cNvSpPr>
              <a:spLocks/>
            </p:cNvSpPr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>
                <a:gd name="T0" fmla="*/ 0 w 247"/>
                <a:gd name="T1" fmla="*/ 2147483646 h 220"/>
                <a:gd name="T2" fmla="*/ 2147483646 w 247"/>
                <a:gd name="T3" fmla="*/ 0 h 22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" name="Freeform 11"/>
            <p:cNvSpPr>
              <a:spLocks/>
            </p:cNvSpPr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>
                <a:gd name="T0" fmla="*/ 2147483646 w 762"/>
                <a:gd name="T1" fmla="*/ 0 h 1440"/>
                <a:gd name="T2" fmla="*/ 2147483646 w 762"/>
                <a:gd name="T3" fmla="*/ 2147483646 h 144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" name="Freeform 12"/>
            <p:cNvSpPr>
              <a:spLocks/>
            </p:cNvSpPr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>
                <a:gd name="T0" fmla="*/ 2147483646 w 35"/>
                <a:gd name="T1" fmla="*/ 2147483646 h 12"/>
                <a:gd name="T2" fmla="*/ 0 w 35"/>
                <a:gd name="T3" fmla="*/ 0 h 1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3" name="Freeform 13"/>
            <p:cNvSpPr>
              <a:spLocks/>
            </p:cNvSpPr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>
                <a:gd name="T0" fmla="*/ 0 w 216"/>
                <a:gd name="T1" fmla="*/ 2147483646 h 191"/>
                <a:gd name="T2" fmla="*/ 2147483646 w 216"/>
                <a:gd name="T3" fmla="*/ 0 h 19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4" name="Freeform 14"/>
            <p:cNvSpPr>
              <a:spLocks/>
            </p:cNvSpPr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>
                <a:gd name="T0" fmla="*/ 2147483646 w 683"/>
                <a:gd name="T1" fmla="*/ 0 h 1440"/>
                <a:gd name="T2" fmla="*/ 2147483646 w 683"/>
                <a:gd name="T3" fmla="*/ 2147483646 h 144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5" name="Freeform 15"/>
            <p:cNvSpPr>
              <a:spLocks/>
            </p:cNvSpPr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>
                <a:gd name="T0" fmla="*/ 0 w 182"/>
                <a:gd name="T1" fmla="*/ 2147483646 h 167"/>
                <a:gd name="T2" fmla="*/ 2147483646 w 182"/>
                <a:gd name="T3" fmla="*/ 0 h 16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6" name="Freeform 16"/>
            <p:cNvSpPr>
              <a:spLocks/>
            </p:cNvSpPr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>
                <a:gd name="T0" fmla="*/ 2147483646 w 680"/>
                <a:gd name="T1" fmla="*/ 0 h 1440"/>
                <a:gd name="T2" fmla="*/ 2147483646 w 680"/>
                <a:gd name="T3" fmla="*/ 2147483646 h 144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7" name="Freeform 17"/>
            <p:cNvSpPr>
              <a:spLocks/>
            </p:cNvSpPr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>
                <a:gd name="T0" fmla="*/ 0 w 145"/>
                <a:gd name="T1" fmla="*/ 2147483646 h 133"/>
                <a:gd name="T2" fmla="*/ 2147483646 w 145"/>
                <a:gd name="T3" fmla="*/ 0 h 13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>
                <a:gd name="T0" fmla="*/ 2147483646 w 720"/>
                <a:gd name="T1" fmla="*/ 0 h 1440"/>
                <a:gd name="T2" fmla="*/ 2147483646 w 720"/>
                <a:gd name="T3" fmla="*/ 2147483646 h 144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9" name="Freeform 19"/>
            <p:cNvSpPr>
              <a:spLocks/>
            </p:cNvSpPr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>
                <a:gd name="T0" fmla="*/ 0 w 80"/>
                <a:gd name="T1" fmla="*/ 2147483646 h 69"/>
                <a:gd name="T2" fmla="*/ 2147483646 w 80"/>
                <a:gd name="T3" fmla="*/ 0 h 6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0" name="Freeform 20"/>
            <p:cNvSpPr>
              <a:spLocks/>
            </p:cNvSpPr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>
                <a:gd name="T0" fmla="*/ 2147483646 w 572"/>
                <a:gd name="T1" fmla="*/ 0 h 1440"/>
                <a:gd name="T2" fmla="*/ 2147483646 w 572"/>
                <a:gd name="T3" fmla="*/ 2147483646 h 144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1" name="Freeform 21"/>
            <p:cNvSpPr>
              <a:spLocks/>
            </p:cNvSpPr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>
                <a:gd name="T0" fmla="*/ 2147483646 w 620"/>
                <a:gd name="T1" fmla="*/ 0 h 1440"/>
                <a:gd name="T2" fmla="*/ 2147483646 w 620"/>
                <a:gd name="T3" fmla="*/ 2147483646 h 144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2" name="Freeform 22"/>
            <p:cNvSpPr>
              <a:spLocks/>
            </p:cNvSpPr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>
                <a:gd name="T0" fmla="*/ 2147483646 w 304"/>
                <a:gd name="T1" fmla="*/ 0 h 427"/>
                <a:gd name="T2" fmla="*/ 0 w 304"/>
                <a:gd name="T3" fmla="*/ 2147483646 h 42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3" name="Freeform 23"/>
            <p:cNvSpPr>
              <a:spLocks/>
            </p:cNvSpPr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>
                <a:gd name="T0" fmla="*/ 2147483646 w 262"/>
                <a:gd name="T1" fmla="*/ 0 h 345"/>
                <a:gd name="T2" fmla="*/ 0 w 262"/>
                <a:gd name="T3" fmla="*/ 2147483646 h 34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4" name="Freeform 24"/>
            <p:cNvSpPr>
              <a:spLocks/>
            </p:cNvSpPr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>
                <a:gd name="T0" fmla="*/ 2147483646 w 218"/>
                <a:gd name="T1" fmla="*/ 0 h 255"/>
                <a:gd name="T2" fmla="*/ 0 w 218"/>
                <a:gd name="T3" fmla="*/ 2147483646 h 25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</p:grpSp>
      <p:grpSp>
        <p:nvGrpSpPr>
          <p:cNvPr id="25" name="Group 84"/>
          <p:cNvGrpSpPr>
            <a:grpSpLocks/>
          </p:cNvGrpSpPr>
          <p:nvPr/>
        </p:nvGrpSpPr>
        <p:grpSpPr bwMode="auto">
          <a:xfrm>
            <a:off x="5227638" y="1700213"/>
            <a:ext cx="3287712" cy="3470275"/>
            <a:chOff x="640080" y="1699589"/>
            <a:chExt cx="3286552" cy="3470421"/>
          </a:xfrm>
        </p:grpSpPr>
        <p:sp>
          <p:nvSpPr>
            <p:cNvPr id="26" name="Rectangle 85"/>
            <p:cNvSpPr/>
            <p:nvPr/>
          </p:nvSpPr>
          <p:spPr>
            <a:xfrm>
              <a:off x="644840" y="1699589"/>
              <a:ext cx="3277031" cy="50325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2"/>
            <p:cNvSpPr/>
            <p:nvPr/>
          </p:nvSpPr>
          <p:spPr>
            <a:xfrm rot="10800000">
              <a:off x="2125456" y="4896949"/>
              <a:ext cx="315801" cy="273061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87"/>
            <p:cNvSpPr/>
            <p:nvPr/>
          </p:nvSpPr>
          <p:spPr>
            <a:xfrm>
              <a:off x="640080" y="2275875"/>
              <a:ext cx="3286552" cy="262424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13609" y="2349924"/>
            <a:ext cx="3112047" cy="2464951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3258" y="802808"/>
            <a:ext cx="4118291" cy="5254802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2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31A2C3-E11B-4E9F-AB23-9B4588E133A5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623184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4"/>
          <p:cNvGrpSpPr>
            <a:grpSpLocks/>
          </p:cNvGrpSpPr>
          <p:nvPr/>
        </p:nvGrpSpPr>
        <p:grpSpPr bwMode="auto">
          <a:xfrm>
            <a:off x="-285750" y="0"/>
            <a:ext cx="9421813" cy="6858000"/>
            <a:chOff x="1243013" y="0"/>
            <a:chExt cx="9402763" cy="6858001"/>
          </a:xfrm>
        </p:grpSpPr>
        <p:sp>
          <p:nvSpPr>
            <p:cNvPr id="5" name="Freeform 5"/>
            <p:cNvSpPr>
              <a:spLocks/>
            </p:cNvSpPr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>
                <a:gd name="T0" fmla="*/ 2147483646 w 813"/>
                <a:gd name="T1" fmla="*/ 0 h 1440"/>
                <a:gd name="T2" fmla="*/ 2147483646 w 813"/>
                <a:gd name="T3" fmla="*/ 2147483646 h 144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6" name="Freeform 6"/>
            <p:cNvSpPr>
              <a:spLocks/>
            </p:cNvSpPr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>
                <a:gd name="T0" fmla="*/ 2147483646 w 219"/>
                <a:gd name="T1" fmla="*/ 2147483646 h 69"/>
                <a:gd name="T2" fmla="*/ 0 w 219"/>
                <a:gd name="T3" fmla="*/ 0 h 6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>
                <a:gd name="T0" fmla="*/ 0 w 299"/>
                <a:gd name="T1" fmla="*/ 2147483646 h 267"/>
                <a:gd name="T2" fmla="*/ 2147483646 w 299"/>
                <a:gd name="T3" fmla="*/ 0 h 26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>
                <a:gd name="T0" fmla="*/ 2147483646 w 774"/>
                <a:gd name="T1" fmla="*/ 0 h 1440"/>
                <a:gd name="T2" fmla="*/ 2147483646 w 774"/>
                <a:gd name="T3" fmla="*/ 2147483646 h 144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9" name="Freeform 9"/>
            <p:cNvSpPr>
              <a:spLocks/>
            </p:cNvSpPr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>
                <a:gd name="T0" fmla="*/ 2147483646 w 98"/>
                <a:gd name="T1" fmla="*/ 2147483646 h 33"/>
                <a:gd name="T2" fmla="*/ 0 w 98"/>
                <a:gd name="T3" fmla="*/ 0 h 3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0" name="Freeform 10"/>
            <p:cNvSpPr>
              <a:spLocks/>
            </p:cNvSpPr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>
                <a:gd name="T0" fmla="*/ 0 w 247"/>
                <a:gd name="T1" fmla="*/ 2147483646 h 220"/>
                <a:gd name="T2" fmla="*/ 2147483646 w 247"/>
                <a:gd name="T3" fmla="*/ 0 h 22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" name="Freeform 11"/>
            <p:cNvSpPr>
              <a:spLocks/>
            </p:cNvSpPr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>
                <a:gd name="T0" fmla="*/ 2147483646 w 762"/>
                <a:gd name="T1" fmla="*/ 0 h 1440"/>
                <a:gd name="T2" fmla="*/ 2147483646 w 762"/>
                <a:gd name="T3" fmla="*/ 2147483646 h 144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" name="Freeform 12"/>
            <p:cNvSpPr>
              <a:spLocks/>
            </p:cNvSpPr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>
                <a:gd name="T0" fmla="*/ 2147483646 w 35"/>
                <a:gd name="T1" fmla="*/ 2147483646 h 12"/>
                <a:gd name="T2" fmla="*/ 0 w 35"/>
                <a:gd name="T3" fmla="*/ 0 h 1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3" name="Freeform 13"/>
            <p:cNvSpPr>
              <a:spLocks/>
            </p:cNvSpPr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>
                <a:gd name="T0" fmla="*/ 0 w 216"/>
                <a:gd name="T1" fmla="*/ 2147483646 h 191"/>
                <a:gd name="T2" fmla="*/ 2147483646 w 216"/>
                <a:gd name="T3" fmla="*/ 0 h 19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4" name="Freeform 14"/>
            <p:cNvSpPr>
              <a:spLocks/>
            </p:cNvSpPr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>
                <a:gd name="T0" fmla="*/ 2147483646 w 683"/>
                <a:gd name="T1" fmla="*/ 0 h 1440"/>
                <a:gd name="T2" fmla="*/ 2147483646 w 683"/>
                <a:gd name="T3" fmla="*/ 2147483646 h 144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5" name="Freeform 15"/>
            <p:cNvSpPr>
              <a:spLocks/>
            </p:cNvSpPr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>
                <a:gd name="T0" fmla="*/ 0 w 182"/>
                <a:gd name="T1" fmla="*/ 2147483646 h 167"/>
                <a:gd name="T2" fmla="*/ 2147483646 w 182"/>
                <a:gd name="T3" fmla="*/ 0 h 16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6" name="Freeform 16"/>
            <p:cNvSpPr>
              <a:spLocks/>
            </p:cNvSpPr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>
                <a:gd name="T0" fmla="*/ 2147483646 w 680"/>
                <a:gd name="T1" fmla="*/ 0 h 1440"/>
                <a:gd name="T2" fmla="*/ 2147483646 w 680"/>
                <a:gd name="T3" fmla="*/ 2147483646 h 144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7" name="Freeform 17"/>
            <p:cNvSpPr>
              <a:spLocks/>
            </p:cNvSpPr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>
                <a:gd name="T0" fmla="*/ 0 w 145"/>
                <a:gd name="T1" fmla="*/ 2147483646 h 133"/>
                <a:gd name="T2" fmla="*/ 2147483646 w 145"/>
                <a:gd name="T3" fmla="*/ 0 h 13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>
                <a:gd name="T0" fmla="*/ 2147483646 w 720"/>
                <a:gd name="T1" fmla="*/ 0 h 1440"/>
                <a:gd name="T2" fmla="*/ 2147483646 w 720"/>
                <a:gd name="T3" fmla="*/ 2147483646 h 144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9" name="Freeform 19"/>
            <p:cNvSpPr>
              <a:spLocks/>
            </p:cNvSpPr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>
                <a:gd name="T0" fmla="*/ 0 w 80"/>
                <a:gd name="T1" fmla="*/ 2147483646 h 69"/>
                <a:gd name="T2" fmla="*/ 2147483646 w 80"/>
                <a:gd name="T3" fmla="*/ 0 h 6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0" name="Freeform 20"/>
            <p:cNvSpPr>
              <a:spLocks/>
            </p:cNvSpPr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>
                <a:gd name="T0" fmla="*/ 2147483646 w 572"/>
                <a:gd name="T1" fmla="*/ 0 h 1440"/>
                <a:gd name="T2" fmla="*/ 2147483646 w 572"/>
                <a:gd name="T3" fmla="*/ 2147483646 h 144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1" name="Freeform 21"/>
            <p:cNvSpPr>
              <a:spLocks/>
            </p:cNvSpPr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>
                <a:gd name="T0" fmla="*/ 2147483646 w 620"/>
                <a:gd name="T1" fmla="*/ 0 h 1440"/>
                <a:gd name="T2" fmla="*/ 2147483646 w 620"/>
                <a:gd name="T3" fmla="*/ 2147483646 h 144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2" name="Freeform 22"/>
            <p:cNvSpPr>
              <a:spLocks/>
            </p:cNvSpPr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>
                <a:gd name="T0" fmla="*/ 2147483646 w 304"/>
                <a:gd name="T1" fmla="*/ 0 h 427"/>
                <a:gd name="T2" fmla="*/ 0 w 304"/>
                <a:gd name="T3" fmla="*/ 2147483646 h 42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3" name="Freeform 23"/>
            <p:cNvSpPr>
              <a:spLocks/>
            </p:cNvSpPr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>
                <a:gd name="T0" fmla="*/ 2147483646 w 262"/>
                <a:gd name="T1" fmla="*/ 0 h 345"/>
                <a:gd name="T2" fmla="*/ 0 w 262"/>
                <a:gd name="T3" fmla="*/ 2147483646 h 34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4" name="Freeform 24"/>
            <p:cNvSpPr>
              <a:spLocks/>
            </p:cNvSpPr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>
                <a:gd name="T0" fmla="*/ 2147483646 w 218"/>
                <a:gd name="T1" fmla="*/ 0 h 255"/>
                <a:gd name="T2" fmla="*/ 0 w 218"/>
                <a:gd name="T3" fmla="*/ 2147483646 h 25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</p:grpSp>
      <p:grpSp>
        <p:nvGrpSpPr>
          <p:cNvPr id="25" name="Group 19"/>
          <p:cNvGrpSpPr>
            <a:grpSpLocks/>
          </p:cNvGrpSpPr>
          <p:nvPr/>
        </p:nvGrpSpPr>
        <p:grpSpPr bwMode="auto">
          <a:xfrm>
            <a:off x="639763" y="1700213"/>
            <a:ext cx="3286125" cy="3470275"/>
            <a:chOff x="640080" y="1699589"/>
            <a:chExt cx="3286552" cy="3470421"/>
          </a:xfrm>
        </p:grpSpPr>
        <p:sp>
          <p:nvSpPr>
            <p:cNvPr id="26" name="Rectangle 20"/>
            <p:cNvSpPr/>
            <p:nvPr/>
          </p:nvSpPr>
          <p:spPr>
            <a:xfrm>
              <a:off x="644843" y="1699589"/>
              <a:ext cx="3277026" cy="50325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2"/>
            <p:cNvSpPr/>
            <p:nvPr/>
          </p:nvSpPr>
          <p:spPr>
            <a:xfrm rot="10800000">
              <a:off x="2124585" y="4896949"/>
              <a:ext cx="317541" cy="273061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2"/>
            <p:cNvSpPr/>
            <p:nvPr/>
          </p:nvSpPr>
          <p:spPr>
            <a:xfrm>
              <a:off x="640080" y="2275875"/>
              <a:ext cx="3286552" cy="262424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554" y="2349924"/>
            <a:ext cx="3112048" cy="246495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5687" y="803186"/>
            <a:ext cx="4091410" cy="5248622"/>
          </a:xfrm>
        </p:spPr>
        <p:txBody>
          <a:bodyPr anchor="ctr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2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E9808-79BC-4A1C-8308-58E9974730ED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622544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73"/>
          <p:cNvGrpSpPr>
            <a:grpSpLocks/>
          </p:cNvGrpSpPr>
          <p:nvPr/>
        </p:nvGrpSpPr>
        <p:grpSpPr bwMode="auto">
          <a:xfrm>
            <a:off x="0" y="0"/>
            <a:ext cx="9555163" cy="6853238"/>
            <a:chOff x="1524000" y="0"/>
            <a:chExt cx="9555163" cy="6853238"/>
          </a:xfrm>
        </p:grpSpPr>
        <p:sp>
          <p:nvSpPr>
            <p:cNvPr id="5" name="Freeform 6"/>
            <p:cNvSpPr>
              <a:spLocks/>
            </p:cNvSpPr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>
                <a:gd name="T0" fmla="*/ 2147483646 w 1648"/>
                <a:gd name="T1" fmla="*/ 2147483646 h 1161"/>
                <a:gd name="T2" fmla="*/ 2147483646 w 1648"/>
                <a:gd name="T3" fmla="*/ 2147483646 h 1161"/>
                <a:gd name="T4" fmla="*/ 2147483646 w 1648"/>
                <a:gd name="T5" fmla="*/ 2147483646 h 1161"/>
                <a:gd name="T6" fmla="*/ 0 w 1648"/>
                <a:gd name="T7" fmla="*/ 2147483646 h 116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6" name="Freeform 7"/>
            <p:cNvSpPr>
              <a:spLocks/>
            </p:cNvSpPr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>
                <a:gd name="T0" fmla="*/ 0 w 297"/>
                <a:gd name="T1" fmla="*/ 0 h 270"/>
                <a:gd name="T2" fmla="*/ 2147483646 w 297"/>
                <a:gd name="T3" fmla="*/ 2147483646 h 27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>
                <a:gd name="T0" fmla="*/ 2147483646 w 1369"/>
                <a:gd name="T1" fmla="*/ 2147483646 h 1012"/>
                <a:gd name="T2" fmla="*/ 2147483646 w 1369"/>
                <a:gd name="T3" fmla="*/ 2147483646 h 1012"/>
                <a:gd name="T4" fmla="*/ 2147483646 w 1369"/>
                <a:gd name="T5" fmla="*/ 2147483646 h 1012"/>
                <a:gd name="T6" fmla="*/ 0 w 1369"/>
                <a:gd name="T7" fmla="*/ 2147483646 h 101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>
                <a:gd name="T0" fmla="*/ 0 w 151"/>
                <a:gd name="T1" fmla="*/ 0 h 136"/>
                <a:gd name="T2" fmla="*/ 2147483646 w 151"/>
                <a:gd name="T3" fmla="*/ 2147483646 h 13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>
                <a:gd name="T0" fmla="*/ 2147483646 w 1420"/>
                <a:gd name="T1" fmla="*/ 2147483646 h 1061"/>
                <a:gd name="T2" fmla="*/ 2147483646 w 1420"/>
                <a:gd name="T3" fmla="*/ 2147483646 h 1061"/>
                <a:gd name="T4" fmla="*/ 2147483646 w 1420"/>
                <a:gd name="T5" fmla="*/ 2147483646 h 1061"/>
                <a:gd name="T6" fmla="*/ 2147483646 w 1420"/>
                <a:gd name="T7" fmla="*/ 2147483646 h 1061"/>
                <a:gd name="T8" fmla="*/ 0 w 1420"/>
                <a:gd name="T9" fmla="*/ 2147483646 h 10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0" name="Freeform 11"/>
            <p:cNvSpPr>
              <a:spLocks/>
            </p:cNvSpPr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>
                <a:gd name="T0" fmla="*/ 2147483646 w 1850"/>
                <a:gd name="T1" fmla="*/ 2147483646 h 1300"/>
                <a:gd name="T2" fmla="*/ 2147483646 w 1850"/>
                <a:gd name="T3" fmla="*/ 2147483646 h 1300"/>
                <a:gd name="T4" fmla="*/ 2147483646 w 1850"/>
                <a:gd name="T5" fmla="*/ 2147483646 h 1300"/>
                <a:gd name="T6" fmla="*/ 0 w 1850"/>
                <a:gd name="T7" fmla="*/ 2147483646 h 13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>
                <a:gd name="T0" fmla="*/ 2147483646 w 2009"/>
                <a:gd name="T1" fmla="*/ 2147483646 h 1416"/>
                <a:gd name="T2" fmla="*/ 2147483646 w 2009"/>
                <a:gd name="T3" fmla="*/ 2147483646 h 1416"/>
                <a:gd name="T4" fmla="*/ 2147483646 w 2009"/>
                <a:gd name="T5" fmla="*/ 2147483646 h 1416"/>
                <a:gd name="T6" fmla="*/ 0 w 2009"/>
                <a:gd name="T7" fmla="*/ 2147483646 h 141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>
                <a:gd name="T0" fmla="*/ 2147483646 w 1097"/>
                <a:gd name="T1" fmla="*/ 2147483646 h 1129"/>
                <a:gd name="T2" fmla="*/ 2147483646 w 1097"/>
                <a:gd name="T3" fmla="*/ 2147483646 h 1129"/>
                <a:gd name="T4" fmla="*/ 0 w 1097"/>
                <a:gd name="T5" fmla="*/ 0 h 112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3" name="Freeform 15"/>
            <p:cNvSpPr>
              <a:spLocks/>
            </p:cNvSpPr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>
                <a:gd name="T0" fmla="*/ 2147483646 w 1016"/>
                <a:gd name="T1" fmla="*/ 2147483646 h 1014"/>
                <a:gd name="T2" fmla="*/ 2147483646 w 1016"/>
                <a:gd name="T3" fmla="*/ 2147483646 h 1014"/>
                <a:gd name="T4" fmla="*/ 0 w 1016"/>
                <a:gd name="T5" fmla="*/ 0 h 101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4" name="Freeform 16"/>
            <p:cNvSpPr>
              <a:spLocks/>
            </p:cNvSpPr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>
                <a:gd name="T0" fmla="*/ 2147483646 w 976"/>
                <a:gd name="T1" fmla="*/ 2147483646 h 967"/>
                <a:gd name="T2" fmla="*/ 2147483646 w 976"/>
                <a:gd name="T3" fmla="*/ 2147483646 h 967"/>
                <a:gd name="T4" fmla="*/ 0 w 976"/>
                <a:gd name="T5" fmla="*/ 0 h 96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5" name="Freeform 17"/>
            <p:cNvSpPr>
              <a:spLocks/>
            </p:cNvSpPr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>
                <a:gd name="T0" fmla="*/ 2147483646 w 934"/>
                <a:gd name="T1" fmla="*/ 2147483646 h 891"/>
                <a:gd name="T2" fmla="*/ 2147483646 w 934"/>
                <a:gd name="T3" fmla="*/ 2147483646 h 891"/>
                <a:gd name="T4" fmla="*/ 0 w 934"/>
                <a:gd name="T5" fmla="*/ 0 h 89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6" name="Freeform 18"/>
            <p:cNvSpPr>
              <a:spLocks/>
            </p:cNvSpPr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>
                <a:gd name="T0" fmla="*/ 2147483646 w 879"/>
                <a:gd name="T1" fmla="*/ 2147483646 h 838"/>
                <a:gd name="T2" fmla="*/ 2147483646 w 879"/>
                <a:gd name="T3" fmla="*/ 2147483646 h 838"/>
                <a:gd name="T4" fmla="*/ 0 w 879"/>
                <a:gd name="T5" fmla="*/ 0 h 83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7" name="Freeform 19"/>
            <p:cNvSpPr>
              <a:spLocks/>
            </p:cNvSpPr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>
                <a:gd name="T0" fmla="*/ 2147483646 w 794"/>
                <a:gd name="T1" fmla="*/ 2147483646 h 807"/>
                <a:gd name="T2" fmla="*/ 2147483646 w 794"/>
                <a:gd name="T3" fmla="*/ 2147483646 h 807"/>
                <a:gd name="T4" fmla="*/ 0 w 794"/>
                <a:gd name="T5" fmla="*/ 0 h 80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8" name="Freeform 20"/>
            <p:cNvSpPr>
              <a:spLocks/>
            </p:cNvSpPr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>
                <a:gd name="T0" fmla="*/ 2147483646 w 397"/>
                <a:gd name="T1" fmla="*/ 2147483646 h 285"/>
                <a:gd name="T2" fmla="*/ 0 w 397"/>
                <a:gd name="T3" fmla="*/ 0 h 28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9" name="Freeform 21"/>
            <p:cNvSpPr>
              <a:spLocks/>
            </p:cNvSpPr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>
                <a:gd name="T0" fmla="*/ 2147483646 w 299"/>
                <a:gd name="T1" fmla="*/ 2147483646 h 233"/>
                <a:gd name="T2" fmla="*/ 0 w 299"/>
                <a:gd name="T3" fmla="*/ 0 h 23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0" name="Freeform 22"/>
            <p:cNvSpPr>
              <a:spLocks/>
            </p:cNvSpPr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>
                <a:gd name="T0" fmla="*/ 0 w 134"/>
                <a:gd name="T1" fmla="*/ 0 h 76"/>
                <a:gd name="T2" fmla="*/ 2147483646 w 134"/>
                <a:gd name="T3" fmla="*/ 2147483646 h 7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</p:grpSp>
      <p:grpSp>
        <p:nvGrpSpPr>
          <p:cNvPr id="21" name="Group 6"/>
          <p:cNvGrpSpPr>
            <a:grpSpLocks/>
          </p:cNvGrpSpPr>
          <p:nvPr/>
        </p:nvGrpSpPr>
        <p:grpSpPr bwMode="auto">
          <a:xfrm>
            <a:off x="2403475" y="1158875"/>
            <a:ext cx="4318000" cy="4537075"/>
            <a:chOff x="2403476" y="1158902"/>
            <a:chExt cx="4317684" cy="4537816"/>
          </a:xfrm>
        </p:grpSpPr>
        <p:sp>
          <p:nvSpPr>
            <p:cNvPr id="22" name="Rectangle 27"/>
            <p:cNvSpPr/>
            <p:nvPr/>
          </p:nvSpPr>
          <p:spPr>
            <a:xfrm>
              <a:off x="2403476" y="1158902"/>
              <a:ext cx="4317684" cy="73195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9"/>
            <p:cNvSpPr/>
            <p:nvPr/>
          </p:nvSpPr>
          <p:spPr>
            <a:xfrm>
              <a:off x="2403476" y="1963896"/>
              <a:ext cx="4317684" cy="338351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8"/>
            <p:cNvSpPr/>
            <p:nvPr/>
          </p:nvSpPr>
          <p:spPr>
            <a:xfrm rot="10800000">
              <a:off x="4359133" y="5345824"/>
              <a:ext cx="406370" cy="350894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9148" y="2028827"/>
            <a:ext cx="4162952" cy="1732474"/>
          </a:xfrm>
        </p:spPr>
        <p:txBody>
          <a:bodyPr bIns="0" anchor="b"/>
          <a:lstStyle>
            <a:lvl1pPr algn="ctr">
              <a:defRPr sz="3600">
                <a:solidFill>
                  <a:srgbClr val="FFFEFF"/>
                </a:solidFill>
              </a:defRPr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79148" y="3843338"/>
            <a:ext cx="4162952" cy="1426097"/>
          </a:xfrm>
        </p:spPr>
        <p:txBody>
          <a:bodyPr tIns="0"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2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2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9617EF-206C-4BEE-9DA2-C99BE257E691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904499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0"/>
          <p:cNvGrpSpPr>
            <a:grpSpLocks/>
          </p:cNvGrpSpPr>
          <p:nvPr/>
        </p:nvGrpSpPr>
        <p:grpSpPr bwMode="auto">
          <a:xfrm>
            <a:off x="-285750" y="0"/>
            <a:ext cx="9421813" cy="6858000"/>
            <a:chOff x="1243013" y="0"/>
            <a:chExt cx="9402763" cy="6858001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>
                <a:gd name="T0" fmla="*/ 2147483646 w 813"/>
                <a:gd name="T1" fmla="*/ 0 h 1440"/>
                <a:gd name="T2" fmla="*/ 2147483646 w 813"/>
                <a:gd name="T3" fmla="*/ 2147483646 h 144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>
                <a:gd name="T0" fmla="*/ 2147483646 w 219"/>
                <a:gd name="T1" fmla="*/ 2147483646 h 69"/>
                <a:gd name="T2" fmla="*/ 0 w 219"/>
                <a:gd name="T3" fmla="*/ 0 h 6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>
                <a:gd name="T0" fmla="*/ 0 w 299"/>
                <a:gd name="T1" fmla="*/ 2147483646 h 267"/>
                <a:gd name="T2" fmla="*/ 2147483646 w 299"/>
                <a:gd name="T3" fmla="*/ 0 h 26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>
                <a:gd name="T0" fmla="*/ 2147483646 w 774"/>
                <a:gd name="T1" fmla="*/ 0 h 1440"/>
                <a:gd name="T2" fmla="*/ 2147483646 w 774"/>
                <a:gd name="T3" fmla="*/ 2147483646 h 144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>
                <a:gd name="T0" fmla="*/ 2147483646 w 98"/>
                <a:gd name="T1" fmla="*/ 2147483646 h 33"/>
                <a:gd name="T2" fmla="*/ 0 w 98"/>
                <a:gd name="T3" fmla="*/ 0 h 3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>
                <a:gd name="T0" fmla="*/ 0 w 247"/>
                <a:gd name="T1" fmla="*/ 2147483646 h 220"/>
                <a:gd name="T2" fmla="*/ 2147483646 w 247"/>
                <a:gd name="T3" fmla="*/ 0 h 22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>
                <a:gd name="T0" fmla="*/ 2147483646 w 762"/>
                <a:gd name="T1" fmla="*/ 0 h 1440"/>
                <a:gd name="T2" fmla="*/ 2147483646 w 762"/>
                <a:gd name="T3" fmla="*/ 2147483646 h 144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>
                <a:gd name="T0" fmla="*/ 2147483646 w 35"/>
                <a:gd name="T1" fmla="*/ 2147483646 h 12"/>
                <a:gd name="T2" fmla="*/ 0 w 35"/>
                <a:gd name="T3" fmla="*/ 0 h 1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>
                <a:gd name="T0" fmla="*/ 0 w 216"/>
                <a:gd name="T1" fmla="*/ 2147483646 h 191"/>
                <a:gd name="T2" fmla="*/ 2147483646 w 216"/>
                <a:gd name="T3" fmla="*/ 0 h 19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>
                <a:gd name="T0" fmla="*/ 2147483646 w 683"/>
                <a:gd name="T1" fmla="*/ 0 h 1440"/>
                <a:gd name="T2" fmla="*/ 2147483646 w 683"/>
                <a:gd name="T3" fmla="*/ 2147483646 h 144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>
                <a:gd name="T0" fmla="*/ 0 w 182"/>
                <a:gd name="T1" fmla="*/ 2147483646 h 167"/>
                <a:gd name="T2" fmla="*/ 2147483646 w 182"/>
                <a:gd name="T3" fmla="*/ 0 h 16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>
                <a:gd name="T0" fmla="*/ 2147483646 w 680"/>
                <a:gd name="T1" fmla="*/ 0 h 1440"/>
                <a:gd name="T2" fmla="*/ 2147483646 w 680"/>
                <a:gd name="T3" fmla="*/ 2147483646 h 144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8" name="Freeform 17"/>
            <p:cNvSpPr>
              <a:spLocks/>
            </p:cNvSpPr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>
                <a:gd name="T0" fmla="*/ 0 w 145"/>
                <a:gd name="T1" fmla="*/ 2147483646 h 133"/>
                <a:gd name="T2" fmla="*/ 2147483646 w 145"/>
                <a:gd name="T3" fmla="*/ 0 h 13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9" name="Freeform 18"/>
            <p:cNvSpPr>
              <a:spLocks/>
            </p:cNvSpPr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>
                <a:gd name="T0" fmla="*/ 2147483646 w 720"/>
                <a:gd name="T1" fmla="*/ 0 h 1440"/>
                <a:gd name="T2" fmla="*/ 2147483646 w 720"/>
                <a:gd name="T3" fmla="*/ 2147483646 h 144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0" name="Freeform 19"/>
            <p:cNvSpPr>
              <a:spLocks/>
            </p:cNvSpPr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>
                <a:gd name="T0" fmla="*/ 0 w 80"/>
                <a:gd name="T1" fmla="*/ 2147483646 h 69"/>
                <a:gd name="T2" fmla="*/ 2147483646 w 80"/>
                <a:gd name="T3" fmla="*/ 0 h 6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1" name="Freeform 20"/>
            <p:cNvSpPr>
              <a:spLocks/>
            </p:cNvSpPr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>
                <a:gd name="T0" fmla="*/ 2147483646 w 572"/>
                <a:gd name="T1" fmla="*/ 0 h 1440"/>
                <a:gd name="T2" fmla="*/ 2147483646 w 572"/>
                <a:gd name="T3" fmla="*/ 2147483646 h 144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2" name="Freeform 21"/>
            <p:cNvSpPr>
              <a:spLocks/>
            </p:cNvSpPr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>
                <a:gd name="T0" fmla="*/ 2147483646 w 620"/>
                <a:gd name="T1" fmla="*/ 0 h 1440"/>
                <a:gd name="T2" fmla="*/ 2147483646 w 620"/>
                <a:gd name="T3" fmla="*/ 2147483646 h 144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3" name="Freeform 22"/>
            <p:cNvSpPr>
              <a:spLocks/>
            </p:cNvSpPr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>
                <a:gd name="T0" fmla="*/ 2147483646 w 304"/>
                <a:gd name="T1" fmla="*/ 0 h 427"/>
                <a:gd name="T2" fmla="*/ 0 w 304"/>
                <a:gd name="T3" fmla="*/ 2147483646 h 42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4" name="Freeform 23"/>
            <p:cNvSpPr>
              <a:spLocks/>
            </p:cNvSpPr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>
                <a:gd name="T0" fmla="*/ 2147483646 w 262"/>
                <a:gd name="T1" fmla="*/ 0 h 345"/>
                <a:gd name="T2" fmla="*/ 0 w 262"/>
                <a:gd name="T3" fmla="*/ 2147483646 h 34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5" name="Freeform 24"/>
            <p:cNvSpPr>
              <a:spLocks/>
            </p:cNvSpPr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>
                <a:gd name="T0" fmla="*/ 2147483646 w 218"/>
                <a:gd name="T1" fmla="*/ 0 h 255"/>
                <a:gd name="T2" fmla="*/ 0 w 218"/>
                <a:gd name="T3" fmla="*/ 2147483646 h 25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</p:grpSp>
      <p:grpSp>
        <p:nvGrpSpPr>
          <p:cNvPr id="26" name="Group 61"/>
          <p:cNvGrpSpPr>
            <a:grpSpLocks/>
          </p:cNvGrpSpPr>
          <p:nvPr/>
        </p:nvGrpSpPr>
        <p:grpSpPr bwMode="auto">
          <a:xfrm>
            <a:off x="639763" y="1700213"/>
            <a:ext cx="3286125" cy="3470275"/>
            <a:chOff x="640080" y="1699589"/>
            <a:chExt cx="3286552" cy="3470421"/>
          </a:xfrm>
        </p:grpSpPr>
        <p:sp>
          <p:nvSpPr>
            <p:cNvPr id="27" name="Rectangle 62"/>
            <p:cNvSpPr/>
            <p:nvPr/>
          </p:nvSpPr>
          <p:spPr>
            <a:xfrm>
              <a:off x="644843" y="1699589"/>
              <a:ext cx="3277026" cy="50325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2"/>
            <p:cNvSpPr/>
            <p:nvPr/>
          </p:nvSpPr>
          <p:spPr>
            <a:xfrm rot="10800000">
              <a:off x="2124585" y="4896949"/>
              <a:ext cx="317541" cy="273061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64"/>
            <p:cNvSpPr/>
            <p:nvPr/>
          </p:nvSpPr>
          <p:spPr>
            <a:xfrm>
              <a:off x="640080" y="2275875"/>
              <a:ext cx="3286552" cy="262424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952" y="2355068"/>
            <a:ext cx="3122163" cy="2459808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sl-SI" dirty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23014" y="804029"/>
            <a:ext cx="4091674" cy="2459342"/>
          </a:xfrm>
        </p:spPr>
        <p:txBody>
          <a:bodyPr/>
          <a:lstStyle/>
          <a:p>
            <a:pPr lvl="0"/>
            <a:r>
              <a:rPr lang="sl-SI" dirty="0"/>
              <a:t>Uredite sloge besedila matrice</a:t>
            </a:r>
          </a:p>
          <a:p>
            <a:pPr lvl="1"/>
            <a:r>
              <a:rPr lang="sl-SI" dirty="0"/>
              <a:t>Druga raven</a:t>
            </a:r>
          </a:p>
          <a:p>
            <a:pPr lvl="2"/>
            <a:r>
              <a:rPr lang="sl-SI" dirty="0"/>
              <a:t>Tretja raven</a:t>
            </a:r>
          </a:p>
          <a:p>
            <a:pPr lvl="3"/>
            <a:r>
              <a:rPr lang="sl-SI" dirty="0"/>
              <a:t>Četrta raven</a:t>
            </a:r>
          </a:p>
          <a:p>
            <a:pPr lvl="4"/>
            <a:r>
              <a:rPr lang="sl-SI" dirty="0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20283" y="3585104"/>
            <a:ext cx="4094404" cy="2470646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3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663A0-DFC5-4066-A617-8906F16B3FA8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600401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37"/>
          <p:cNvGrpSpPr>
            <a:grpSpLocks/>
          </p:cNvGrpSpPr>
          <p:nvPr/>
        </p:nvGrpSpPr>
        <p:grpSpPr bwMode="auto">
          <a:xfrm>
            <a:off x="-285750" y="0"/>
            <a:ext cx="9421813" cy="6858000"/>
            <a:chOff x="1243013" y="0"/>
            <a:chExt cx="9402763" cy="6858001"/>
          </a:xfrm>
        </p:grpSpPr>
        <p:sp>
          <p:nvSpPr>
            <p:cNvPr id="8" name="Freeform 5"/>
            <p:cNvSpPr>
              <a:spLocks/>
            </p:cNvSpPr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>
                <a:gd name="T0" fmla="*/ 2147483646 w 813"/>
                <a:gd name="T1" fmla="*/ 0 h 1440"/>
                <a:gd name="T2" fmla="*/ 2147483646 w 813"/>
                <a:gd name="T3" fmla="*/ 2147483646 h 144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9" name="Freeform 6"/>
            <p:cNvSpPr>
              <a:spLocks/>
            </p:cNvSpPr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>
                <a:gd name="T0" fmla="*/ 2147483646 w 219"/>
                <a:gd name="T1" fmla="*/ 2147483646 h 69"/>
                <a:gd name="T2" fmla="*/ 0 w 219"/>
                <a:gd name="T3" fmla="*/ 0 h 6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0" name="Freeform 7"/>
            <p:cNvSpPr>
              <a:spLocks/>
            </p:cNvSpPr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>
                <a:gd name="T0" fmla="*/ 0 w 299"/>
                <a:gd name="T1" fmla="*/ 2147483646 h 267"/>
                <a:gd name="T2" fmla="*/ 2147483646 w 299"/>
                <a:gd name="T3" fmla="*/ 0 h 26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" name="Freeform 8"/>
            <p:cNvSpPr>
              <a:spLocks/>
            </p:cNvSpPr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>
                <a:gd name="T0" fmla="*/ 2147483646 w 774"/>
                <a:gd name="T1" fmla="*/ 0 h 1440"/>
                <a:gd name="T2" fmla="*/ 2147483646 w 774"/>
                <a:gd name="T3" fmla="*/ 2147483646 h 144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" name="Freeform 9"/>
            <p:cNvSpPr>
              <a:spLocks/>
            </p:cNvSpPr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>
                <a:gd name="T0" fmla="*/ 2147483646 w 98"/>
                <a:gd name="T1" fmla="*/ 2147483646 h 33"/>
                <a:gd name="T2" fmla="*/ 0 w 98"/>
                <a:gd name="T3" fmla="*/ 0 h 3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3" name="Freeform 10"/>
            <p:cNvSpPr>
              <a:spLocks/>
            </p:cNvSpPr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>
                <a:gd name="T0" fmla="*/ 0 w 247"/>
                <a:gd name="T1" fmla="*/ 2147483646 h 220"/>
                <a:gd name="T2" fmla="*/ 2147483646 w 247"/>
                <a:gd name="T3" fmla="*/ 0 h 22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4" name="Freeform 11"/>
            <p:cNvSpPr>
              <a:spLocks/>
            </p:cNvSpPr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>
                <a:gd name="T0" fmla="*/ 2147483646 w 762"/>
                <a:gd name="T1" fmla="*/ 0 h 1440"/>
                <a:gd name="T2" fmla="*/ 2147483646 w 762"/>
                <a:gd name="T3" fmla="*/ 2147483646 h 144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5" name="Freeform 12"/>
            <p:cNvSpPr>
              <a:spLocks/>
            </p:cNvSpPr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>
                <a:gd name="T0" fmla="*/ 2147483646 w 35"/>
                <a:gd name="T1" fmla="*/ 2147483646 h 12"/>
                <a:gd name="T2" fmla="*/ 0 w 35"/>
                <a:gd name="T3" fmla="*/ 0 h 1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6" name="Freeform 13"/>
            <p:cNvSpPr>
              <a:spLocks/>
            </p:cNvSpPr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>
                <a:gd name="T0" fmla="*/ 0 w 216"/>
                <a:gd name="T1" fmla="*/ 2147483646 h 191"/>
                <a:gd name="T2" fmla="*/ 2147483646 w 216"/>
                <a:gd name="T3" fmla="*/ 0 h 19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7" name="Freeform 14"/>
            <p:cNvSpPr>
              <a:spLocks/>
            </p:cNvSpPr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>
                <a:gd name="T0" fmla="*/ 2147483646 w 683"/>
                <a:gd name="T1" fmla="*/ 0 h 1440"/>
                <a:gd name="T2" fmla="*/ 2147483646 w 683"/>
                <a:gd name="T3" fmla="*/ 2147483646 h 144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8" name="Freeform 15"/>
            <p:cNvSpPr>
              <a:spLocks/>
            </p:cNvSpPr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>
                <a:gd name="T0" fmla="*/ 0 w 182"/>
                <a:gd name="T1" fmla="*/ 2147483646 h 167"/>
                <a:gd name="T2" fmla="*/ 2147483646 w 182"/>
                <a:gd name="T3" fmla="*/ 0 h 16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9" name="Freeform 16"/>
            <p:cNvSpPr>
              <a:spLocks/>
            </p:cNvSpPr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>
                <a:gd name="T0" fmla="*/ 2147483646 w 680"/>
                <a:gd name="T1" fmla="*/ 0 h 1440"/>
                <a:gd name="T2" fmla="*/ 2147483646 w 680"/>
                <a:gd name="T3" fmla="*/ 2147483646 h 144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0" name="Freeform 17"/>
            <p:cNvSpPr>
              <a:spLocks/>
            </p:cNvSpPr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>
                <a:gd name="T0" fmla="*/ 0 w 145"/>
                <a:gd name="T1" fmla="*/ 2147483646 h 133"/>
                <a:gd name="T2" fmla="*/ 2147483646 w 145"/>
                <a:gd name="T3" fmla="*/ 0 h 13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1" name="Freeform 18"/>
            <p:cNvSpPr>
              <a:spLocks/>
            </p:cNvSpPr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>
                <a:gd name="T0" fmla="*/ 2147483646 w 720"/>
                <a:gd name="T1" fmla="*/ 0 h 1440"/>
                <a:gd name="T2" fmla="*/ 2147483646 w 720"/>
                <a:gd name="T3" fmla="*/ 2147483646 h 144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2" name="Freeform 19"/>
            <p:cNvSpPr>
              <a:spLocks/>
            </p:cNvSpPr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>
                <a:gd name="T0" fmla="*/ 0 w 80"/>
                <a:gd name="T1" fmla="*/ 2147483646 h 69"/>
                <a:gd name="T2" fmla="*/ 2147483646 w 80"/>
                <a:gd name="T3" fmla="*/ 0 h 6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3" name="Freeform 20"/>
            <p:cNvSpPr>
              <a:spLocks/>
            </p:cNvSpPr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>
                <a:gd name="T0" fmla="*/ 2147483646 w 572"/>
                <a:gd name="T1" fmla="*/ 0 h 1440"/>
                <a:gd name="T2" fmla="*/ 2147483646 w 572"/>
                <a:gd name="T3" fmla="*/ 2147483646 h 144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4" name="Freeform 21"/>
            <p:cNvSpPr>
              <a:spLocks/>
            </p:cNvSpPr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>
                <a:gd name="T0" fmla="*/ 2147483646 w 620"/>
                <a:gd name="T1" fmla="*/ 0 h 1440"/>
                <a:gd name="T2" fmla="*/ 2147483646 w 620"/>
                <a:gd name="T3" fmla="*/ 2147483646 h 144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5" name="Freeform 22"/>
            <p:cNvSpPr>
              <a:spLocks/>
            </p:cNvSpPr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>
                <a:gd name="T0" fmla="*/ 2147483646 w 304"/>
                <a:gd name="T1" fmla="*/ 0 h 427"/>
                <a:gd name="T2" fmla="*/ 0 w 304"/>
                <a:gd name="T3" fmla="*/ 2147483646 h 42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6" name="Freeform 23"/>
            <p:cNvSpPr>
              <a:spLocks/>
            </p:cNvSpPr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>
                <a:gd name="T0" fmla="*/ 2147483646 w 262"/>
                <a:gd name="T1" fmla="*/ 0 h 345"/>
                <a:gd name="T2" fmla="*/ 0 w 262"/>
                <a:gd name="T3" fmla="*/ 2147483646 h 34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7" name="Freeform 24"/>
            <p:cNvSpPr>
              <a:spLocks/>
            </p:cNvSpPr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>
                <a:gd name="T0" fmla="*/ 2147483646 w 218"/>
                <a:gd name="T1" fmla="*/ 0 h 255"/>
                <a:gd name="T2" fmla="*/ 0 w 218"/>
                <a:gd name="T3" fmla="*/ 2147483646 h 25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</p:grpSp>
      <p:grpSp>
        <p:nvGrpSpPr>
          <p:cNvPr id="28" name="Group 58"/>
          <p:cNvGrpSpPr>
            <a:grpSpLocks/>
          </p:cNvGrpSpPr>
          <p:nvPr/>
        </p:nvGrpSpPr>
        <p:grpSpPr bwMode="auto">
          <a:xfrm>
            <a:off x="639763" y="1700213"/>
            <a:ext cx="3286125" cy="3470275"/>
            <a:chOff x="640080" y="1699589"/>
            <a:chExt cx="3286552" cy="3470421"/>
          </a:xfrm>
        </p:grpSpPr>
        <p:sp>
          <p:nvSpPr>
            <p:cNvPr id="29" name="Rectangle 59"/>
            <p:cNvSpPr/>
            <p:nvPr/>
          </p:nvSpPr>
          <p:spPr>
            <a:xfrm>
              <a:off x="644843" y="1699589"/>
              <a:ext cx="3277026" cy="50325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Isosceles Triangle 22"/>
            <p:cNvSpPr/>
            <p:nvPr/>
          </p:nvSpPr>
          <p:spPr>
            <a:xfrm rot="10800000">
              <a:off x="2124585" y="4896949"/>
              <a:ext cx="317541" cy="273061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61"/>
            <p:cNvSpPr/>
            <p:nvPr/>
          </p:nvSpPr>
          <p:spPr>
            <a:xfrm>
              <a:off x="640080" y="2275875"/>
              <a:ext cx="3286552" cy="262424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952" y="2355848"/>
            <a:ext cx="3122163" cy="2459028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6612" y="802200"/>
            <a:ext cx="3805123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6636" y="1487999"/>
            <a:ext cx="3804674" cy="1775372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95010" y="3585518"/>
            <a:ext cx="3819675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95010" y="4270332"/>
            <a:ext cx="3819675" cy="1785416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32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3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4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498280-49FE-467F-B2B4-BD464C967A87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292225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75"/>
          <p:cNvGrpSpPr>
            <a:grpSpLocks/>
          </p:cNvGrpSpPr>
          <p:nvPr/>
        </p:nvGrpSpPr>
        <p:grpSpPr bwMode="auto">
          <a:xfrm>
            <a:off x="-285750" y="0"/>
            <a:ext cx="9421813" cy="6858000"/>
            <a:chOff x="1243013" y="0"/>
            <a:chExt cx="9402763" cy="6858001"/>
          </a:xfrm>
        </p:grpSpPr>
        <p:sp>
          <p:nvSpPr>
            <p:cNvPr id="4" name="Freeform 5"/>
            <p:cNvSpPr>
              <a:spLocks/>
            </p:cNvSpPr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>
                <a:gd name="T0" fmla="*/ 2147483646 w 813"/>
                <a:gd name="T1" fmla="*/ 0 h 1440"/>
                <a:gd name="T2" fmla="*/ 2147483646 w 813"/>
                <a:gd name="T3" fmla="*/ 2147483646 h 144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>
                <a:gd name="T0" fmla="*/ 2147483646 w 219"/>
                <a:gd name="T1" fmla="*/ 2147483646 h 69"/>
                <a:gd name="T2" fmla="*/ 0 w 219"/>
                <a:gd name="T3" fmla="*/ 0 h 6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6" name="Freeform 7"/>
            <p:cNvSpPr>
              <a:spLocks/>
            </p:cNvSpPr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>
                <a:gd name="T0" fmla="*/ 0 w 299"/>
                <a:gd name="T1" fmla="*/ 2147483646 h 267"/>
                <a:gd name="T2" fmla="*/ 2147483646 w 299"/>
                <a:gd name="T3" fmla="*/ 0 h 26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>
                <a:gd name="T0" fmla="*/ 2147483646 w 774"/>
                <a:gd name="T1" fmla="*/ 0 h 1440"/>
                <a:gd name="T2" fmla="*/ 2147483646 w 774"/>
                <a:gd name="T3" fmla="*/ 2147483646 h 144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>
                <a:gd name="T0" fmla="*/ 2147483646 w 98"/>
                <a:gd name="T1" fmla="*/ 2147483646 h 33"/>
                <a:gd name="T2" fmla="*/ 0 w 98"/>
                <a:gd name="T3" fmla="*/ 0 h 3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>
                <a:gd name="T0" fmla="*/ 0 w 247"/>
                <a:gd name="T1" fmla="*/ 2147483646 h 220"/>
                <a:gd name="T2" fmla="*/ 2147483646 w 247"/>
                <a:gd name="T3" fmla="*/ 0 h 22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0" name="Freeform 11"/>
            <p:cNvSpPr>
              <a:spLocks/>
            </p:cNvSpPr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>
                <a:gd name="T0" fmla="*/ 2147483646 w 762"/>
                <a:gd name="T1" fmla="*/ 0 h 1440"/>
                <a:gd name="T2" fmla="*/ 2147483646 w 762"/>
                <a:gd name="T3" fmla="*/ 2147483646 h 144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>
                <a:gd name="T0" fmla="*/ 2147483646 w 35"/>
                <a:gd name="T1" fmla="*/ 2147483646 h 12"/>
                <a:gd name="T2" fmla="*/ 0 w 35"/>
                <a:gd name="T3" fmla="*/ 0 h 1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>
                <a:gd name="T0" fmla="*/ 0 w 216"/>
                <a:gd name="T1" fmla="*/ 2147483646 h 191"/>
                <a:gd name="T2" fmla="*/ 2147483646 w 216"/>
                <a:gd name="T3" fmla="*/ 0 h 19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3" name="Freeform 14"/>
            <p:cNvSpPr>
              <a:spLocks/>
            </p:cNvSpPr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>
                <a:gd name="T0" fmla="*/ 2147483646 w 683"/>
                <a:gd name="T1" fmla="*/ 0 h 1440"/>
                <a:gd name="T2" fmla="*/ 2147483646 w 683"/>
                <a:gd name="T3" fmla="*/ 2147483646 h 144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>
                <a:gd name="T0" fmla="*/ 0 w 182"/>
                <a:gd name="T1" fmla="*/ 2147483646 h 167"/>
                <a:gd name="T2" fmla="*/ 2147483646 w 182"/>
                <a:gd name="T3" fmla="*/ 0 h 16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5" name="Freeform 16"/>
            <p:cNvSpPr>
              <a:spLocks/>
            </p:cNvSpPr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>
                <a:gd name="T0" fmla="*/ 2147483646 w 680"/>
                <a:gd name="T1" fmla="*/ 0 h 1440"/>
                <a:gd name="T2" fmla="*/ 2147483646 w 680"/>
                <a:gd name="T3" fmla="*/ 2147483646 h 144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6" name="Freeform 17"/>
            <p:cNvSpPr>
              <a:spLocks/>
            </p:cNvSpPr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>
                <a:gd name="T0" fmla="*/ 0 w 145"/>
                <a:gd name="T1" fmla="*/ 2147483646 h 133"/>
                <a:gd name="T2" fmla="*/ 2147483646 w 145"/>
                <a:gd name="T3" fmla="*/ 0 h 13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>
                <a:gd name="T0" fmla="*/ 2147483646 w 720"/>
                <a:gd name="T1" fmla="*/ 0 h 1440"/>
                <a:gd name="T2" fmla="*/ 2147483646 w 720"/>
                <a:gd name="T3" fmla="*/ 2147483646 h 144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8" name="Freeform 19"/>
            <p:cNvSpPr>
              <a:spLocks/>
            </p:cNvSpPr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>
                <a:gd name="T0" fmla="*/ 0 w 80"/>
                <a:gd name="T1" fmla="*/ 2147483646 h 69"/>
                <a:gd name="T2" fmla="*/ 2147483646 w 80"/>
                <a:gd name="T3" fmla="*/ 0 h 6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9" name="Freeform 20"/>
            <p:cNvSpPr>
              <a:spLocks/>
            </p:cNvSpPr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>
                <a:gd name="T0" fmla="*/ 2147483646 w 572"/>
                <a:gd name="T1" fmla="*/ 0 h 1440"/>
                <a:gd name="T2" fmla="*/ 2147483646 w 572"/>
                <a:gd name="T3" fmla="*/ 2147483646 h 144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0" name="Freeform 21"/>
            <p:cNvSpPr>
              <a:spLocks/>
            </p:cNvSpPr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>
                <a:gd name="T0" fmla="*/ 2147483646 w 620"/>
                <a:gd name="T1" fmla="*/ 0 h 1440"/>
                <a:gd name="T2" fmla="*/ 2147483646 w 620"/>
                <a:gd name="T3" fmla="*/ 2147483646 h 144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1" name="Freeform 22"/>
            <p:cNvSpPr>
              <a:spLocks/>
            </p:cNvSpPr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>
                <a:gd name="T0" fmla="*/ 2147483646 w 304"/>
                <a:gd name="T1" fmla="*/ 0 h 427"/>
                <a:gd name="T2" fmla="*/ 0 w 304"/>
                <a:gd name="T3" fmla="*/ 2147483646 h 42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2" name="Freeform 23"/>
            <p:cNvSpPr>
              <a:spLocks/>
            </p:cNvSpPr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>
                <a:gd name="T0" fmla="*/ 2147483646 w 262"/>
                <a:gd name="T1" fmla="*/ 0 h 345"/>
                <a:gd name="T2" fmla="*/ 0 w 262"/>
                <a:gd name="T3" fmla="*/ 2147483646 h 34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3" name="Freeform 24"/>
            <p:cNvSpPr>
              <a:spLocks/>
            </p:cNvSpPr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>
                <a:gd name="T0" fmla="*/ 2147483646 w 218"/>
                <a:gd name="T1" fmla="*/ 0 h 255"/>
                <a:gd name="T2" fmla="*/ 0 w 218"/>
                <a:gd name="T3" fmla="*/ 2147483646 h 25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</p:grpSp>
      <p:grpSp>
        <p:nvGrpSpPr>
          <p:cNvPr id="24" name="Group 39"/>
          <p:cNvGrpSpPr>
            <a:grpSpLocks/>
          </p:cNvGrpSpPr>
          <p:nvPr/>
        </p:nvGrpSpPr>
        <p:grpSpPr bwMode="auto">
          <a:xfrm>
            <a:off x="639763" y="1700213"/>
            <a:ext cx="3286125" cy="3470275"/>
            <a:chOff x="640080" y="1699589"/>
            <a:chExt cx="3286552" cy="3470421"/>
          </a:xfrm>
        </p:grpSpPr>
        <p:sp>
          <p:nvSpPr>
            <p:cNvPr id="25" name="Rectangle 40"/>
            <p:cNvSpPr/>
            <p:nvPr/>
          </p:nvSpPr>
          <p:spPr>
            <a:xfrm>
              <a:off x="644843" y="1699589"/>
              <a:ext cx="3277026" cy="50325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124585" y="4896949"/>
              <a:ext cx="317541" cy="273061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42"/>
            <p:cNvSpPr/>
            <p:nvPr/>
          </p:nvSpPr>
          <p:spPr>
            <a:xfrm>
              <a:off x="640080" y="2275875"/>
              <a:ext cx="3286552" cy="262424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554" y="2349924"/>
            <a:ext cx="3112047" cy="246495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28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2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B7D9CE-E5F1-432B-8CFA-85392668F148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53833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57877A-4E52-4876-8C52-C3C0483D9DC0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934788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86"/>
          <p:cNvGrpSpPr>
            <a:grpSpLocks/>
          </p:cNvGrpSpPr>
          <p:nvPr/>
        </p:nvGrpSpPr>
        <p:grpSpPr bwMode="auto">
          <a:xfrm>
            <a:off x="-285750" y="0"/>
            <a:ext cx="9421813" cy="6858000"/>
            <a:chOff x="1243013" y="0"/>
            <a:chExt cx="9402763" cy="6858001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>
                <a:gd name="T0" fmla="*/ 2147483646 w 813"/>
                <a:gd name="T1" fmla="*/ 0 h 1440"/>
                <a:gd name="T2" fmla="*/ 2147483646 w 813"/>
                <a:gd name="T3" fmla="*/ 2147483646 h 144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>
                <a:gd name="T0" fmla="*/ 2147483646 w 219"/>
                <a:gd name="T1" fmla="*/ 2147483646 h 69"/>
                <a:gd name="T2" fmla="*/ 0 w 219"/>
                <a:gd name="T3" fmla="*/ 0 h 6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>
                <a:gd name="T0" fmla="*/ 0 w 299"/>
                <a:gd name="T1" fmla="*/ 2147483646 h 267"/>
                <a:gd name="T2" fmla="*/ 2147483646 w 299"/>
                <a:gd name="T3" fmla="*/ 0 h 26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>
                <a:gd name="T0" fmla="*/ 2147483646 w 774"/>
                <a:gd name="T1" fmla="*/ 0 h 1440"/>
                <a:gd name="T2" fmla="*/ 2147483646 w 774"/>
                <a:gd name="T3" fmla="*/ 2147483646 h 144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>
                <a:gd name="T0" fmla="*/ 2147483646 w 98"/>
                <a:gd name="T1" fmla="*/ 2147483646 h 33"/>
                <a:gd name="T2" fmla="*/ 0 w 98"/>
                <a:gd name="T3" fmla="*/ 0 h 3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>
                <a:gd name="T0" fmla="*/ 0 w 247"/>
                <a:gd name="T1" fmla="*/ 2147483646 h 220"/>
                <a:gd name="T2" fmla="*/ 2147483646 w 247"/>
                <a:gd name="T3" fmla="*/ 0 h 22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>
                <a:gd name="T0" fmla="*/ 2147483646 w 762"/>
                <a:gd name="T1" fmla="*/ 0 h 1440"/>
                <a:gd name="T2" fmla="*/ 2147483646 w 762"/>
                <a:gd name="T3" fmla="*/ 2147483646 h 144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>
                <a:gd name="T0" fmla="*/ 2147483646 w 35"/>
                <a:gd name="T1" fmla="*/ 2147483646 h 12"/>
                <a:gd name="T2" fmla="*/ 0 w 35"/>
                <a:gd name="T3" fmla="*/ 0 h 1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>
                <a:gd name="T0" fmla="*/ 0 w 216"/>
                <a:gd name="T1" fmla="*/ 2147483646 h 191"/>
                <a:gd name="T2" fmla="*/ 2147483646 w 216"/>
                <a:gd name="T3" fmla="*/ 0 h 19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>
                <a:gd name="T0" fmla="*/ 2147483646 w 683"/>
                <a:gd name="T1" fmla="*/ 0 h 1440"/>
                <a:gd name="T2" fmla="*/ 2147483646 w 683"/>
                <a:gd name="T3" fmla="*/ 2147483646 h 144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>
                <a:gd name="T0" fmla="*/ 0 w 182"/>
                <a:gd name="T1" fmla="*/ 2147483646 h 167"/>
                <a:gd name="T2" fmla="*/ 2147483646 w 182"/>
                <a:gd name="T3" fmla="*/ 0 h 16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>
                <a:gd name="T0" fmla="*/ 2147483646 w 680"/>
                <a:gd name="T1" fmla="*/ 0 h 1440"/>
                <a:gd name="T2" fmla="*/ 2147483646 w 680"/>
                <a:gd name="T3" fmla="*/ 2147483646 h 144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8" name="Freeform 17"/>
            <p:cNvSpPr>
              <a:spLocks/>
            </p:cNvSpPr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>
                <a:gd name="T0" fmla="*/ 0 w 145"/>
                <a:gd name="T1" fmla="*/ 2147483646 h 133"/>
                <a:gd name="T2" fmla="*/ 2147483646 w 145"/>
                <a:gd name="T3" fmla="*/ 0 h 13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9" name="Freeform 18"/>
            <p:cNvSpPr>
              <a:spLocks/>
            </p:cNvSpPr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>
                <a:gd name="T0" fmla="*/ 2147483646 w 720"/>
                <a:gd name="T1" fmla="*/ 0 h 1440"/>
                <a:gd name="T2" fmla="*/ 2147483646 w 720"/>
                <a:gd name="T3" fmla="*/ 2147483646 h 144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0" name="Freeform 19"/>
            <p:cNvSpPr>
              <a:spLocks/>
            </p:cNvSpPr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>
                <a:gd name="T0" fmla="*/ 0 w 80"/>
                <a:gd name="T1" fmla="*/ 2147483646 h 69"/>
                <a:gd name="T2" fmla="*/ 2147483646 w 80"/>
                <a:gd name="T3" fmla="*/ 0 h 6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1" name="Freeform 20"/>
            <p:cNvSpPr>
              <a:spLocks/>
            </p:cNvSpPr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>
                <a:gd name="T0" fmla="*/ 2147483646 w 572"/>
                <a:gd name="T1" fmla="*/ 0 h 1440"/>
                <a:gd name="T2" fmla="*/ 2147483646 w 572"/>
                <a:gd name="T3" fmla="*/ 2147483646 h 144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2" name="Freeform 21"/>
            <p:cNvSpPr>
              <a:spLocks/>
            </p:cNvSpPr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>
                <a:gd name="T0" fmla="*/ 2147483646 w 620"/>
                <a:gd name="T1" fmla="*/ 0 h 1440"/>
                <a:gd name="T2" fmla="*/ 2147483646 w 620"/>
                <a:gd name="T3" fmla="*/ 2147483646 h 144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3" name="Freeform 22"/>
            <p:cNvSpPr>
              <a:spLocks/>
            </p:cNvSpPr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>
                <a:gd name="T0" fmla="*/ 2147483646 w 304"/>
                <a:gd name="T1" fmla="*/ 0 h 427"/>
                <a:gd name="T2" fmla="*/ 0 w 304"/>
                <a:gd name="T3" fmla="*/ 2147483646 h 42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4" name="Freeform 23"/>
            <p:cNvSpPr>
              <a:spLocks/>
            </p:cNvSpPr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>
                <a:gd name="T0" fmla="*/ 2147483646 w 262"/>
                <a:gd name="T1" fmla="*/ 0 h 345"/>
                <a:gd name="T2" fmla="*/ 0 w 262"/>
                <a:gd name="T3" fmla="*/ 2147483646 h 34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5" name="Freeform 24"/>
            <p:cNvSpPr>
              <a:spLocks/>
            </p:cNvSpPr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>
                <a:gd name="T0" fmla="*/ 2147483646 w 218"/>
                <a:gd name="T1" fmla="*/ 0 h 255"/>
                <a:gd name="T2" fmla="*/ 0 w 218"/>
                <a:gd name="T3" fmla="*/ 2147483646 h 25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</p:grpSp>
      <p:grpSp>
        <p:nvGrpSpPr>
          <p:cNvPr id="26" name="Group 41"/>
          <p:cNvGrpSpPr>
            <a:grpSpLocks/>
          </p:cNvGrpSpPr>
          <p:nvPr/>
        </p:nvGrpSpPr>
        <p:grpSpPr bwMode="auto">
          <a:xfrm>
            <a:off x="639763" y="1700213"/>
            <a:ext cx="3286125" cy="3470275"/>
            <a:chOff x="640080" y="1699589"/>
            <a:chExt cx="3286552" cy="3470421"/>
          </a:xfrm>
        </p:grpSpPr>
        <p:sp>
          <p:nvSpPr>
            <p:cNvPr id="27" name="Rectangle 42"/>
            <p:cNvSpPr/>
            <p:nvPr/>
          </p:nvSpPr>
          <p:spPr>
            <a:xfrm>
              <a:off x="644843" y="1699589"/>
              <a:ext cx="3277026" cy="50325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2"/>
            <p:cNvSpPr/>
            <p:nvPr/>
          </p:nvSpPr>
          <p:spPr>
            <a:xfrm rot="10800000">
              <a:off x="2124585" y="4896949"/>
              <a:ext cx="317541" cy="273061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44"/>
            <p:cNvSpPr/>
            <p:nvPr/>
          </p:nvSpPr>
          <p:spPr>
            <a:xfrm>
              <a:off x="640080" y="2275875"/>
              <a:ext cx="3286552" cy="262424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554" y="2349924"/>
            <a:ext cx="3112047" cy="1225399"/>
          </a:xfrm>
        </p:spPr>
        <p:txBody>
          <a:bodyPr bIns="0" anchor="b">
            <a:noAutofit/>
          </a:bodyPr>
          <a:lstStyle>
            <a:lvl1pPr algn="ctr">
              <a:defRPr sz="2800">
                <a:solidFill>
                  <a:srgbClr val="FFFEFF"/>
                </a:solidFill>
              </a:defRPr>
            </a:lvl1pPr>
          </a:lstStyle>
          <a:p>
            <a:r>
              <a:rPr lang="sl-SI" dirty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5686" y="801390"/>
            <a:ext cx="4095643" cy="5249495"/>
          </a:xfrm>
        </p:spPr>
        <p:txBody>
          <a:bodyPr anchor="ctr"/>
          <a:lstStyle/>
          <a:p>
            <a:pPr lvl="0"/>
            <a:r>
              <a:rPr lang="sl-SI" dirty="0"/>
              <a:t>Uredite sloge besedila matrice</a:t>
            </a:r>
          </a:p>
          <a:p>
            <a:pPr lvl="1"/>
            <a:r>
              <a:rPr lang="sl-SI" dirty="0"/>
              <a:t>Druga raven</a:t>
            </a:r>
          </a:p>
          <a:p>
            <a:pPr lvl="2"/>
            <a:r>
              <a:rPr lang="sl-SI" dirty="0"/>
              <a:t>Tretja raven</a:t>
            </a:r>
          </a:p>
          <a:p>
            <a:pPr lvl="3"/>
            <a:r>
              <a:rPr lang="sl-SI" dirty="0"/>
              <a:t>Četrta raven</a:t>
            </a:r>
          </a:p>
          <a:p>
            <a:pPr lvl="4"/>
            <a:r>
              <a:rPr lang="sl-SI" dirty="0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5554" y="3575324"/>
            <a:ext cx="3112047" cy="1239552"/>
          </a:xfrm>
        </p:spPr>
        <p:txBody>
          <a:bodyPr/>
          <a:lstStyle>
            <a:lvl1pPr marL="0" indent="0" algn="ctr">
              <a:buNone/>
              <a:defRPr sz="1400">
                <a:solidFill>
                  <a:srgbClr val="FFFE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3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A02BA6-44AC-438D-B441-6CDE79865987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300994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28"/>
          <p:cNvGrpSpPr>
            <a:grpSpLocks/>
          </p:cNvGrpSpPr>
          <p:nvPr/>
        </p:nvGrpSpPr>
        <p:grpSpPr bwMode="auto">
          <a:xfrm>
            <a:off x="0" y="0"/>
            <a:ext cx="9555163" cy="6853238"/>
            <a:chOff x="1524000" y="0"/>
            <a:chExt cx="9555163" cy="6853238"/>
          </a:xfrm>
        </p:grpSpPr>
        <p:sp>
          <p:nvSpPr>
            <p:cNvPr id="6" name="Freeform 6"/>
            <p:cNvSpPr>
              <a:spLocks/>
            </p:cNvSpPr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>
                <a:gd name="T0" fmla="*/ 2147483646 w 1648"/>
                <a:gd name="T1" fmla="*/ 2147483646 h 1161"/>
                <a:gd name="T2" fmla="*/ 2147483646 w 1648"/>
                <a:gd name="T3" fmla="*/ 2147483646 h 1161"/>
                <a:gd name="T4" fmla="*/ 2147483646 w 1648"/>
                <a:gd name="T5" fmla="*/ 2147483646 h 1161"/>
                <a:gd name="T6" fmla="*/ 0 w 1648"/>
                <a:gd name="T7" fmla="*/ 2147483646 h 116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>
                <a:gd name="T0" fmla="*/ 0 w 297"/>
                <a:gd name="T1" fmla="*/ 0 h 270"/>
                <a:gd name="T2" fmla="*/ 2147483646 w 297"/>
                <a:gd name="T3" fmla="*/ 2147483646 h 27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>
                <a:gd name="T0" fmla="*/ 2147483646 w 1369"/>
                <a:gd name="T1" fmla="*/ 2147483646 h 1012"/>
                <a:gd name="T2" fmla="*/ 2147483646 w 1369"/>
                <a:gd name="T3" fmla="*/ 2147483646 h 1012"/>
                <a:gd name="T4" fmla="*/ 2147483646 w 1369"/>
                <a:gd name="T5" fmla="*/ 2147483646 h 1012"/>
                <a:gd name="T6" fmla="*/ 0 w 1369"/>
                <a:gd name="T7" fmla="*/ 2147483646 h 101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9" name="Freeform 9"/>
            <p:cNvSpPr>
              <a:spLocks/>
            </p:cNvSpPr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>
                <a:gd name="T0" fmla="*/ 0 w 151"/>
                <a:gd name="T1" fmla="*/ 0 h 136"/>
                <a:gd name="T2" fmla="*/ 2147483646 w 151"/>
                <a:gd name="T3" fmla="*/ 2147483646 h 13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0" name="Freeform 10"/>
            <p:cNvSpPr>
              <a:spLocks/>
            </p:cNvSpPr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>
                <a:gd name="T0" fmla="*/ 2147483646 w 1420"/>
                <a:gd name="T1" fmla="*/ 2147483646 h 1061"/>
                <a:gd name="T2" fmla="*/ 2147483646 w 1420"/>
                <a:gd name="T3" fmla="*/ 2147483646 h 1061"/>
                <a:gd name="T4" fmla="*/ 2147483646 w 1420"/>
                <a:gd name="T5" fmla="*/ 2147483646 h 1061"/>
                <a:gd name="T6" fmla="*/ 2147483646 w 1420"/>
                <a:gd name="T7" fmla="*/ 2147483646 h 1061"/>
                <a:gd name="T8" fmla="*/ 0 w 1420"/>
                <a:gd name="T9" fmla="*/ 2147483646 h 10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" name="Freeform 11"/>
            <p:cNvSpPr>
              <a:spLocks/>
            </p:cNvSpPr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>
                <a:gd name="T0" fmla="*/ 2147483646 w 1850"/>
                <a:gd name="T1" fmla="*/ 2147483646 h 1300"/>
                <a:gd name="T2" fmla="*/ 2147483646 w 1850"/>
                <a:gd name="T3" fmla="*/ 2147483646 h 1300"/>
                <a:gd name="T4" fmla="*/ 2147483646 w 1850"/>
                <a:gd name="T5" fmla="*/ 2147483646 h 1300"/>
                <a:gd name="T6" fmla="*/ 0 w 1850"/>
                <a:gd name="T7" fmla="*/ 2147483646 h 13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" name="Freeform 12"/>
            <p:cNvSpPr>
              <a:spLocks/>
            </p:cNvSpPr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>
                <a:gd name="T0" fmla="*/ 2147483646 w 2009"/>
                <a:gd name="T1" fmla="*/ 2147483646 h 1416"/>
                <a:gd name="T2" fmla="*/ 2147483646 w 2009"/>
                <a:gd name="T3" fmla="*/ 2147483646 h 1416"/>
                <a:gd name="T4" fmla="*/ 2147483646 w 2009"/>
                <a:gd name="T5" fmla="*/ 2147483646 h 1416"/>
                <a:gd name="T6" fmla="*/ 0 w 2009"/>
                <a:gd name="T7" fmla="*/ 2147483646 h 141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3" name="Freeform 13"/>
            <p:cNvSpPr>
              <a:spLocks/>
            </p:cNvSpPr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>
                <a:gd name="T0" fmla="*/ 2147483646 w 1097"/>
                <a:gd name="T1" fmla="*/ 2147483646 h 1129"/>
                <a:gd name="T2" fmla="*/ 2147483646 w 1097"/>
                <a:gd name="T3" fmla="*/ 2147483646 h 1129"/>
                <a:gd name="T4" fmla="*/ 0 w 1097"/>
                <a:gd name="T5" fmla="*/ 0 h 112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>
                <a:gd name="T0" fmla="*/ 2147483646 w 1016"/>
                <a:gd name="T1" fmla="*/ 2147483646 h 1014"/>
                <a:gd name="T2" fmla="*/ 2147483646 w 1016"/>
                <a:gd name="T3" fmla="*/ 2147483646 h 1014"/>
                <a:gd name="T4" fmla="*/ 0 w 1016"/>
                <a:gd name="T5" fmla="*/ 0 h 101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5" name="Freeform 16"/>
            <p:cNvSpPr>
              <a:spLocks/>
            </p:cNvSpPr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>
                <a:gd name="T0" fmla="*/ 2147483646 w 976"/>
                <a:gd name="T1" fmla="*/ 2147483646 h 967"/>
                <a:gd name="T2" fmla="*/ 2147483646 w 976"/>
                <a:gd name="T3" fmla="*/ 2147483646 h 967"/>
                <a:gd name="T4" fmla="*/ 0 w 976"/>
                <a:gd name="T5" fmla="*/ 0 h 96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6" name="Freeform 17"/>
            <p:cNvSpPr>
              <a:spLocks/>
            </p:cNvSpPr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>
                <a:gd name="T0" fmla="*/ 2147483646 w 934"/>
                <a:gd name="T1" fmla="*/ 2147483646 h 891"/>
                <a:gd name="T2" fmla="*/ 2147483646 w 934"/>
                <a:gd name="T3" fmla="*/ 2147483646 h 891"/>
                <a:gd name="T4" fmla="*/ 0 w 934"/>
                <a:gd name="T5" fmla="*/ 0 h 89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>
                <a:gd name="T0" fmla="*/ 2147483646 w 879"/>
                <a:gd name="T1" fmla="*/ 2147483646 h 838"/>
                <a:gd name="T2" fmla="*/ 2147483646 w 879"/>
                <a:gd name="T3" fmla="*/ 2147483646 h 838"/>
                <a:gd name="T4" fmla="*/ 0 w 879"/>
                <a:gd name="T5" fmla="*/ 0 h 83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8" name="Freeform 19"/>
            <p:cNvSpPr>
              <a:spLocks/>
            </p:cNvSpPr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>
                <a:gd name="T0" fmla="*/ 2147483646 w 794"/>
                <a:gd name="T1" fmla="*/ 2147483646 h 807"/>
                <a:gd name="T2" fmla="*/ 2147483646 w 794"/>
                <a:gd name="T3" fmla="*/ 2147483646 h 807"/>
                <a:gd name="T4" fmla="*/ 0 w 794"/>
                <a:gd name="T5" fmla="*/ 0 h 80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9" name="Freeform 20"/>
            <p:cNvSpPr>
              <a:spLocks/>
            </p:cNvSpPr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>
                <a:gd name="T0" fmla="*/ 2147483646 w 397"/>
                <a:gd name="T1" fmla="*/ 2147483646 h 285"/>
                <a:gd name="T2" fmla="*/ 0 w 397"/>
                <a:gd name="T3" fmla="*/ 0 h 28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0" name="Freeform 21"/>
            <p:cNvSpPr>
              <a:spLocks/>
            </p:cNvSpPr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>
                <a:gd name="T0" fmla="*/ 2147483646 w 299"/>
                <a:gd name="T1" fmla="*/ 2147483646 h 233"/>
                <a:gd name="T2" fmla="*/ 0 w 299"/>
                <a:gd name="T3" fmla="*/ 0 h 23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1" name="Freeform 22"/>
            <p:cNvSpPr>
              <a:spLocks/>
            </p:cNvSpPr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>
                <a:gd name="T0" fmla="*/ 0 w 134"/>
                <a:gd name="T1" fmla="*/ 0 h 76"/>
                <a:gd name="T2" fmla="*/ 2147483646 w 134"/>
                <a:gd name="T3" fmla="*/ 2147483646 h 7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</p:grpSp>
      <p:grpSp>
        <p:nvGrpSpPr>
          <p:cNvPr id="22" name="Group 8"/>
          <p:cNvGrpSpPr>
            <a:grpSpLocks/>
          </p:cNvGrpSpPr>
          <p:nvPr/>
        </p:nvGrpSpPr>
        <p:grpSpPr bwMode="auto">
          <a:xfrm>
            <a:off x="644525" y="1698625"/>
            <a:ext cx="4357688" cy="3470275"/>
            <a:chOff x="644463" y="1698332"/>
            <a:chExt cx="4357752" cy="3470420"/>
          </a:xfrm>
        </p:grpSpPr>
        <p:sp>
          <p:nvSpPr>
            <p:cNvPr id="23" name="Rectangle 76"/>
            <p:cNvSpPr/>
            <p:nvPr/>
          </p:nvSpPr>
          <p:spPr>
            <a:xfrm>
              <a:off x="644463" y="1698332"/>
              <a:ext cx="4357752" cy="50325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78"/>
            <p:cNvSpPr/>
            <p:nvPr/>
          </p:nvSpPr>
          <p:spPr>
            <a:xfrm>
              <a:off x="644463" y="2274619"/>
              <a:ext cx="4357752" cy="262424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Isosceles Triangle 9"/>
            <p:cNvSpPr/>
            <p:nvPr/>
          </p:nvSpPr>
          <p:spPr>
            <a:xfrm rot="10800000">
              <a:off x="2665381" y="4895691"/>
              <a:ext cx="315917" cy="273061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54676" y="0"/>
            <a:ext cx="3489324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sl-SI" noProof="0"/>
              <a:t>Kliknite ikono, če želite dodati sliko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585" y="2336402"/>
            <a:ext cx="4197666" cy="1265539"/>
          </a:xfrm>
        </p:spPr>
        <p:txBody>
          <a:bodyPr bIns="0" anchor="b"/>
          <a:lstStyle>
            <a:lvl1pPr>
              <a:defRPr sz="3200">
                <a:solidFill>
                  <a:srgbClr val="FFFEFF"/>
                </a:solidFill>
              </a:defRPr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2314" y="3601941"/>
            <a:ext cx="4199254" cy="1214535"/>
          </a:xfrm>
        </p:spPr>
        <p:txBody>
          <a:bodyPr/>
          <a:lstStyle>
            <a:lvl1pPr marL="0" indent="0" algn="ctr">
              <a:buNone/>
              <a:defRPr sz="1400">
                <a:solidFill>
                  <a:srgbClr val="FFFE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2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2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39763" y="6227763"/>
            <a:ext cx="4359275" cy="3190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2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14825" y="320675"/>
            <a:ext cx="685800" cy="3190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0A5BAA-AC22-4C09-8EA1-E8E141F2A25C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465149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5488" y="2349500"/>
            <a:ext cx="3111500" cy="2465388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sl-SI" dirty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16425" y="795338"/>
            <a:ext cx="4078288" cy="52562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9763" y="320675"/>
            <a:ext cx="2743200" cy="3190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39763" y="6227763"/>
            <a:ext cx="7854950" cy="3190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08913" y="320675"/>
            <a:ext cx="685800" cy="3190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EF58DB7-0E10-486F-B45B-98E1609B11E3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79" r:id="rId1"/>
    <p:sldLayoutId id="2147485180" r:id="rId2"/>
    <p:sldLayoutId id="2147485181" r:id="rId3"/>
    <p:sldLayoutId id="2147485182" r:id="rId4"/>
    <p:sldLayoutId id="2147485183" r:id="rId5"/>
    <p:sldLayoutId id="2147485184" r:id="rId6"/>
    <p:sldLayoutId id="2147485177" r:id="rId7"/>
    <p:sldLayoutId id="2147485185" r:id="rId8"/>
    <p:sldLayoutId id="2147485186" r:id="rId9"/>
    <p:sldLayoutId id="2147485187" r:id="rId10"/>
    <p:sldLayoutId id="2147485188" r:id="rId11"/>
  </p:sldLayoutIdLst>
  <p:txStyles>
    <p:titleStyle>
      <a:lvl1pPr algn="ctr" defTabSz="685800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kern="1200" spc="-113">
          <a:solidFill>
            <a:schemeClr val="tx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  <a:lvl2pPr algn="ctr" defTabSz="685800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anose="020F0502020204030204" pitchFamily="34" charset="0"/>
          <a:cs typeface="Calibri" panose="020F0502020204030204" pitchFamily="34" charset="0"/>
        </a:defRPr>
      </a:lvl2pPr>
      <a:lvl3pPr algn="ctr" defTabSz="685800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anose="020F0502020204030204" pitchFamily="34" charset="0"/>
          <a:cs typeface="Calibri" panose="020F0502020204030204" pitchFamily="34" charset="0"/>
        </a:defRPr>
      </a:lvl3pPr>
      <a:lvl4pPr algn="ctr" defTabSz="685800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anose="020F0502020204030204" pitchFamily="34" charset="0"/>
          <a:cs typeface="Calibri" panose="020F0502020204030204" pitchFamily="34" charset="0"/>
        </a:defRPr>
      </a:lvl4pPr>
      <a:lvl5pPr algn="ctr" defTabSz="685800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anose="020F0502020204030204" pitchFamily="34" charset="0"/>
          <a:cs typeface="Calibri" panose="020F0502020204030204" pitchFamily="34" charset="0"/>
        </a:defRPr>
      </a:lvl5pPr>
      <a:lvl6pPr marL="457200" algn="ctr" defTabSz="685800" rtl="0" fontAlgn="base">
        <a:lnSpc>
          <a:spcPct val="85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anose="020F0502020204030204" pitchFamily="34" charset="0"/>
          <a:cs typeface="Calibri" panose="020F0502020204030204" pitchFamily="34" charset="0"/>
        </a:defRPr>
      </a:lvl6pPr>
      <a:lvl7pPr marL="914400" algn="ctr" defTabSz="685800" rtl="0" fontAlgn="base">
        <a:lnSpc>
          <a:spcPct val="85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anose="020F0502020204030204" pitchFamily="34" charset="0"/>
          <a:cs typeface="Calibri" panose="020F0502020204030204" pitchFamily="34" charset="0"/>
        </a:defRPr>
      </a:lvl7pPr>
      <a:lvl8pPr marL="1371600" algn="ctr" defTabSz="685800" rtl="0" fontAlgn="base">
        <a:lnSpc>
          <a:spcPct val="85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anose="020F0502020204030204" pitchFamily="34" charset="0"/>
          <a:cs typeface="Calibri" panose="020F0502020204030204" pitchFamily="34" charset="0"/>
        </a:defRPr>
      </a:lvl8pPr>
      <a:lvl9pPr marL="1828800" algn="ctr" defTabSz="685800" rtl="0" fontAlgn="base">
        <a:lnSpc>
          <a:spcPct val="85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anose="020F0502020204030204" pitchFamily="34" charset="0"/>
          <a:cs typeface="Calibri" panose="020F05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120000"/>
        </a:lnSpc>
        <a:spcBef>
          <a:spcPts val="750"/>
        </a:spcBef>
        <a:spcAft>
          <a:spcPct val="0"/>
        </a:spcAft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514350" indent="-171450" algn="l" defTabSz="685800" rtl="0" eaLnBrk="0" fontAlgn="base" hangingPunct="0">
        <a:lnSpc>
          <a:spcPct val="120000"/>
        </a:lnSpc>
        <a:spcBef>
          <a:spcPts val="375"/>
        </a:spcBef>
        <a:spcAft>
          <a:spcPct val="0"/>
        </a:spcAft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857250" indent="-171450" algn="l" defTabSz="685800" rtl="0" eaLnBrk="0" fontAlgn="base" hangingPunct="0">
        <a:lnSpc>
          <a:spcPct val="120000"/>
        </a:lnSpc>
        <a:spcBef>
          <a:spcPts val="375"/>
        </a:spcBef>
        <a:spcAft>
          <a:spcPct val="0"/>
        </a:spcAft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200150" indent="-171450" algn="l" defTabSz="685800" rtl="0" eaLnBrk="0" fontAlgn="base" hangingPunct="0">
        <a:lnSpc>
          <a:spcPct val="120000"/>
        </a:lnSpc>
        <a:spcBef>
          <a:spcPts val="375"/>
        </a:spcBef>
        <a:spcAft>
          <a:spcPct val="0"/>
        </a:spcAft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1543050" indent="-171450" algn="l" defTabSz="685800" rtl="0" eaLnBrk="0" fontAlgn="base" hangingPunct="0">
        <a:lnSpc>
          <a:spcPct val="120000"/>
        </a:lnSpc>
        <a:spcBef>
          <a:spcPts val="375"/>
        </a:spcBef>
        <a:spcAft>
          <a:spcPct val="0"/>
        </a:spcAft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18859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Calibri" panose="020F0502020204030204" pitchFamily="34" charset="0"/>
          <a:ea typeface="+mn-ea"/>
          <a:cs typeface="Calibri" panose="020F0502020204030204" pitchFamily="34" charset="0"/>
        </a:defRPr>
      </a:lvl6pPr>
      <a:lvl7pPr marL="22288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Calibri" panose="020F0502020204030204" pitchFamily="34" charset="0"/>
          <a:ea typeface="+mn-ea"/>
          <a:cs typeface="Calibri" panose="020F0502020204030204" pitchFamily="34" charset="0"/>
        </a:defRPr>
      </a:lvl7pPr>
      <a:lvl8pPr marL="25717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Calibri" panose="020F0502020204030204" pitchFamily="34" charset="0"/>
          <a:ea typeface="+mn-ea"/>
          <a:cs typeface="Calibri" panose="020F0502020204030204" pitchFamily="34" charset="0"/>
        </a:defRPr>
      </a:lvl8pPr>
      <a:lvl9pPr marL="29146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Calibri" panose="020F0502020204030204" pitchFamily="34" charset="0"/>
          <a:ea typeface="+mn-ea"/>
          <a:cs typeface="Calibri" panose="020F0502020204030204" pitchFamily="34" charset="0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rednjasolaizola.si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ts.si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scsks.splet.arnes.si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gov.si/assets/ministrstva/MVI/Dokumenti/Srednja-sola/Vpis-2025-2026/Tabela-za-izracun-tock-v-primeru-omejitve-vpisa.xls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npz.ric.si/" TargetMode="Externa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uradni-list.si/glasilo-uradni-list-rs/vsebina/2024-01-2209/pravilnik-o-nacionalnem-preverjanju-znanja-v-osnovni-soli" TargetMode="External"/><Relationship Id="rId4" Type="http://schemas.openxmlformats.org/officeDocument/2006/relationships/image" Target="../media/image16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e-uprava.gov.si/podrocja/vloge/vloga.html?id=523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srips-rs.si/sl/stipendije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jpeg"/><Relationship Id="rId4" Type="http://schemas.openxmlformats.org/officeDocument/2006/relationships/image" Target="../media/image17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rips-rs.si/stipendije/izmenjevalnica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ojaizbira.si/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ov.si/teme/vpis-v-srednjo-solo/" TargetMode="External"/><Relationship Id="rId5" Type="http://schemas.openxmlformats.org/officeDocument/2006/relationships/hyperlink" Target="http://www.dijaski.net/" TargetMode="External"/><Relationship Id="rId4" Type="http://schemas.openxmlformats.org/officeDocument/2006/relationships/hyperlink" Target="https://www.ess.gov.si/iskalci-zaposlitve/#/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eps.si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imnazija-koper.si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seps.si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345" name="Rectangle 14344">
            <a:extLst>
              <a:ext uri="{FF2B5EF4-FFF2-40B4-BE49-F238E27FC236}">
                <a16:creationId xmlns:a16="http://schemas.microsoft.com/office/drawing/2014/main" id="{AD7DF203-C883-49D1-8512-942B6532C8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347" name="Group 14346">
            <a:extLst>
              <a:ext uri="{FF2B5EF4-FFF2-40B4-BE49-F238E27FC236}">
                <a16:creationId xmlns:a16="http://schemas.microsoft.com/office/drawing/2014/main" id="{F371DB85-6651-4E0D-98EE-34962B8304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47255" y="-59376"/>
            <a:ext cx="9386886" cy="6923798"/>
            <a:chOff x="-329674" y="-51881"/>
            <a:chExt cx="12515851" cy="6923798"/>
          </a:xfrm>
        </p:grpSpPr>
        <p:sp>
          <p:nvSpPr>
            <p:cNvPr id="14348" name="Freeform 5">
              <a:extLst>
                <a:ext uri="{FF2B5EF4-FFF2-40B4-BE49-F238E27FC236}">
                  <a16:creationId xmlns:a16="http://schemas.microsoft.com/office/drawing/2014/main" id="{50413F39-B6BD-427B-AAF1-2B3D5F7CA9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>
                <a:gd name="T0" fmla="*/ 1752 w 2038"/>
                <a:gd name="T1" fmla="*/ 1169 h 1169"/>
                <a:gd name="T2" fmla="*/ 1487 w 2038"/>
                <a:gd name="T3" fmla="*/ 334 h 1169"/>
                <a:gd name="T4" fmla="*/ 860 w 2038"/>
                <a:gd name="T5" fmla="*/ 22 h 1169"/>
                <a:gd name="T6" fmla="*/ 199 w 2038"/>
                <a:gd name="T7" fmla="*/ 318 h 1169"/>
                <a:gd name="T8" fmla="*/ 399 w 2038"/>
                <a:gd name="T9" fmla="*/ 1165 h 1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49" name="Freeform 6">
              <a:extLst>
                <a:ext uri="{FF2B5EF4-FFF2-40B4-BE49-F238E27FC236}">
                  <a16:creationId xmlns:a16="http://schemas.microsoft.com/office/drawing/2014/main" id="{00E1728E-B54B-4B97-B894-960ABD3725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>
                <a:gd name="T0" fmla="*/ 1025 w 1549"/>
                <a:gd name="T1" fmla="*/ 1016 h 1017"/>
                <a:gd name="T2" fmla="*/ 1443 w 1549"/>
                <a:gd name="T3" fmla="*/ 592 h 1017"/>
                <a:gd name="T4" fmla="*/ 782 w 1549"/>
                <a:gd name="T5" fmla="*/ 53 h 1017"/>
                <a:gd name="T6" fmla="*/ 150 w 1549"/>
                <a:gd name="T7" fmla="*/ 329 h 1017"/>
                <a:gd name="T8" fmla="*/ 477 w 1549"/>
                <a:gd name="T9" fmla="*/ 1017 h 1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50" name="Freeform 7">
              <a:extLst>
                <a:ext uri="{FF2B5EF4-FFF2-40B4-BE49-F238E27FC236}">
                  <a16:creationId xmlns:a16="http://schemas.microsoft.com/office/drawing/2014/main" id="{881BB070-67E1-408B-B7FA-E68E19F813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>
                <a:gd name="T0" fmla="*/ 1302 w 1688"/>
                <a:gd name="T1" fmla="*/ 1066 h 1066"/>
                <a:gd name="T2" fmla="*/ 1613 w 1688"/>
                <a:gd name="T3" fmla="*/ 850 h 1066"/>
                <a:gd name="T4" fmla="*/ 1517 w 1688"/>
                <a:gd name="T5" fmla="*/ 471 h 1066"/>
                <a:gd name="T6" fmla="*/ 798 w 1688"/>
                <a:gd name="T7" fmla="*/ 28 h 1066"/>
                <a:gd name="T8" fmla="*/ 181 w 1688"/>
                <a:gd name="T9" fmla="*/ 333 h 1066"/>
                <a:gd name="T10" fmla="*/ 420 w 1688"/>
                <a:gd name="T11" fmla="*/ 1066 h 10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51" name="Freeform 8">
              <a:extLst>
                <a:ext uri="{FF2B5EF4-FFF2-40B4-BE49-F238E27FC236}">
                  <a16:creationId xmlns:a16="http://schemas.microsoft.com/office/drawing/2014/main" id="{30B30D45-9F2D-494A-B345-4E84292F50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>
                <a:gd name="T0" fmla="*/ 1873 w 2171"/>
                <a:gd name="T1" fmla="*/ 1326 h 1326"/>
                <a:gd name="T2" fmla="*/ 1609 w 2171"/>
                <a:gd name="T3" fmla="*/ 473 h 1326"/>
                <a:gd name="T4" fmla="*/ 880 w 2171"/>
                <a:gd name="T5" fmla="*/ 63 h 1326"/>
                <a:gd name="T6" fmla="*/ 0 w 2171"/>
                <a:gd name="T7" fmla="*/ 423 h 1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52" name="Freeform 9">
              <a:extLst>
                <a:ext uri="{FF2B5EF4-FFF2-40B4-BE49-F238E27FC236}">
                  <a16:creationId xmlns:a16="http://schemas.microsoft.com/office/drawing/2014/main" id="{C68C4B8A-BBE7-4432-BBC7-A1657C46AD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>
                <a:gd name="T0" fmla="*/ 0 w 106"/>
                <a:gd name="T1" fmla="*/ 0 h 143"/>
                <a:gd name="T2" fmla="*/ 106 w 106"/>
                <a:gd name="T3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53" name="Freeform 10">
              <a:extLst>
                <a:ext uri="{FF2B5EF4-FFF2-40B4-BE49-F238E27FC236}">
                  <a16:creationId xmlns:a16="http://schemas.microsoft.com/office/drawing/2014/main" id="{B695AAE1-EBC6-46C4-A41D-5CD42A6C3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>
                <a:gd name="T0" fmla="*/ 2046 w 2330"/>
                <a:gd name="T1" fmla="*/ 1452 h 1452"/>
                <a:gd name="T2" fmla="*/ 1813 w 2330"/>
                <a:gd name="T3" fmla="*/ 601 h 1452"/>
                <a:gd name="T4" fmla="*/ 956 w 2330"/>
                <a:gd name="T5" fmla="*/ 97 h 1452"/>
                <a:gd name="T6" fmla="*/ 0 w 2330"/>
                <a:gd name="T7" fmla="*/ 366 h 1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54" name="Freeform 11">
              <a:extLst>
                <a:ext uri="{FF2B5EF4-FFF2-40B4-BE49-F238E27FC236}">
                  <a16:creationId xmlns:a16="http://schemas.microsoft.com/office/drawing/2014/main" id="{2220297E-D0DB-46A9-A03E-4988049AE2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>
                <a:gd name="T0" fmla="*/ 1094 w 1216"/>
                <a:gd name="T1" fmla="*/ 1436 h 1436"/>
                <a:gd name="T2" fmla="*/ 709 w 1216"/>
                <a:gd name="T3" fmla="*/ 551 h 1436"/>
                <a:gd name="T4" fmla="*/ 0 w 1216"/>
                <a:gd name="T5" fmla="*/ 0 h 1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55" name="Freeform 12">
              <a:extLst>
                <a:ext uri="{FF2B5EF4-FFF2-40B4-BE49-F238E27FC236}">
                  <a16:creationId xmlns:a16="http://schemas.microsoft.com/office/drawing/2014/main" id="{DF8249C8-F7BA-44AE-A007-4766C123B7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>
                <a:gd name="T0" fmla="*/ 222 w 222"/>
                <a:gd name="T1" fmla="*/ 0 h 129"/>
                <a:gd name="T2" fmla="*/ 0 w 222"/>
                <a:gd name="T3" fmla="*/ 12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56" name="Freeform 13">
              <a:extLst>
                <a:ext uri="{FF2B5EF4-FFF2-40B4-BE49-F238E27FC236}">
                  <a16:creationId xmlns:a16="http://schemas.microsoft.com/office/drawing/2014/main" id="{383086EB-C622-4858-A180-7BD1CB1737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>
                <a:gd name="T0" fmla="*/ 1067 w 1174"/>
                <a:gd name="T1" fmla="*/ 1440 h 1440"/>
                <a:gd name="T2" fmla="*/ 698 w 1174"/>
                <a:gd name="T3" fmla="*/ 577 h 1440"/>
                <a:gd name="T4" fmla="*/ 0 w 1174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57" name="Freeform 14">
              <a:extLst>
                <a:ext uri="{FF2B5EF4-FFF2-40B4-BE49-F238E27FC236}">
                  <a16:creationId xmlns:a16="http://schemas.microsoft.com/office/drawing/2014/main" id="{97339668-FDF4-43C2-B43B-00AA833302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>
                <a:gd name="T0" fmla="*/ 125 w 125"/>
                <a:gd name="T1" fmla="*/ 0 h 74"/>
                <a:gd name="T2" fmla="*/ 0 w 125"/>
                <a:gd name="T3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58" name="Freeform 15">
              <a:extLst>
                <a:ext uri="{FF2B5EF4-FFF2-40B4-BE49-F238E27FC236}">
                  <a16:creationId xmlns:a16="http://schemas.microsoft.com/office/drawing/2014/main" id="{E3E3423E-82E5-4DEB-9072-414EBE9F34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>
                <a:gd name="T0" fmla="*/ 1056 w 1155"/>
                <a:gd name="T1" fmla="*/ 1440 h 1440"/>
                <a:gd name="T2" fmla="*/ 686 w 1155"/>
                <a:gd name="T3" fmla="*/ 580 h 1440"/>
                <a:gd name="T4" fmla="*/ 0 w 1155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59" name="Freeform 16">
              <a:extLst>
                <a:ext uri="{FF2B5EF4-FFF2-40B4-BE49-F238E27FC236}">
                  <a16:creationId xmlns:a16="http://schemas.microsoft.com/office/drawing/2014/main" id="{E835BA22-538E-4303-9EA3-F3FDFD0017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>
                <a:gd name="T0" fmla="*/ 75 w 75"/>
                <a:gd name="T1" fmla="*/ 0 h 45"/>
                <a:gd name="T2" fmla="*/ 0 w 75"/>
                <a:gd name="T3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60" name="Freeform 17">
              <a:extLst>
                <a:ext uri="{FF2B5EF4-FFF2-40B4-BE49-F238E27FC236}">
                  <a16:creationId xmlns:a16="http://schemas.microsoft.com/office/drawing/2014/main" id="{8FBC2C8D-E856-482A-9F65-154803543D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>
                <a:gd name="T0" fmla="*/ 1053 w 1160"/>
                <a:gd name="T1" fmla="*/ 1441 h 1441"/>
                <a:gd name="T2" fmla="*/ 705 w 1160"/>
                <a:gd name="T3" fmla="*/ 599 h 1441"/>
                <a:gd name="T4" fmla="*/ 0 w 1160"/>
                <a:gd name="T5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61" name="Freeform 18">
              <a:extLst>
                <a:ext uri="{FF2B5EF4-FFF2-40B4-BE49-F238E27FC236}">
                  <a16:creationId xmlns:a16="http://schemas.microsoft.com/office/drawing/2014/main" id="{E5C7E939-4428-4E75-8045-703E5A433E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>
                <a:gd name="T0" fmla="*/ 1040 w 1137"/>
                <a:gd name="T1" fmla="*/ 1440 h 1440"/>
                <a:gd name="T2" fmla="*/ 698 w 1137"/>
                <a:gd name="T3" fmla="*/ 611 h 1440"/>
                <a:gd name="T4" fmla="*/ 0 w 1137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62" name="Freeform 19">
              <a:extLst>
                <a:ext uri="{FF2B5EF4-FFF2-40B4-BE49-F238E27FC236}">
                  <a16:creationId xmlns:a16="http://schemas.microsoft.com/office/drawing/2014/main" id="{31E5BFAD-F29D-4E97-AB6F-929C6C5049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>
                <a:gd name="T0" fmla="*/ 1011 w 1058"/>
                <a:gd name="T1" fmla="*/ 1439 h 1439"/>
                <a:gd name="T2" fmla="*/ 648 w 1058"/>
                <a:gd name="T3" fmla="*/ 617 h 1439"/>
                <a:gd name="T4" fmla="*/ 0 w 1058"/>
                <a:gd name="T5" fmla="*/ 0 h 1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63" name="Freeform 20">
              <a:extLst>
                <a:ext uri="{FF2B5EF4-FFF2-40B4-BE49-F238E27FC236}">
                  <a16:creationId xmlns:a16="http://schemas.microsoft.com/office/drawing/2014/main" id="{863FE2D8-304C-4E23-90D8-D17904D883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>
                <a:gd name="T0" fmla="*/ 718 w 718"/>
                <a:gd name="T1" fmla="*/ 575 h 575"/>
                <a:gd name="T2" fmla="*/ 0 w 718"/>
                <a:gd name="T3" fmla="*/ 0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64" name="Freeform 21">
              <a:extLst>
                <a:ext uri="{FF2B5EF4-FFF2-40B4-BE49-F238E27FC236}">
                  <a16:creationId xmlns:a16="http://schemas.microsoft.com/office/drawing/2014/main" id="{BC58C5A2-0EDA-4DDE-B5C5-48F29F25EB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>
                <a:gd name="T0" fmla="*/ 620 w 620"/>
                <a:gd name="T1" fmla="*/ 536 h 536"/>
                <a:gd name="T2" fmla="*/ 0 w 620"/>
                <a:gd name="T3" fmla="*/ 0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65" name="Freeform 22">
              <a:extLst>
                <a:ext uri="{FF2B5EF4-FFF2-40B4-BE49-F238E27FC236}">
                  <a16:creationId xmlns:a16="http://schemas.microsoft.com/office/drawing/2014/main" id="{71840237-A0E9-4084-A48C-C2130330DC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>
                <a:gd name="T0" fmla="*/ 0 w 455"/>
                <a:gd name="T1" fmla="*/ 0 h 285"/>
                <a:gd name="T2" fmla="*/ 455 w 455"/>
                <a:gd name="T3" fmla="*/ 285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66" name="Freeform 23">
              <a:extLst>
                <a:ext uri="{FF2B5EF4-FFF2-40B4-BE49-F238E27FC236}">
                  <a16:creationId xmlns:a16="http://schemas.microsoft.com/office/drawing/2014/main" id="{BD2D710E-C52F-422B-B039-EF5300224E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>
                <a:gd name="T0" fmla="*/ 0 w 188"/>
                <a:gd name="T1" fmla="*/ 0 h 112"/>
                <a:gd name="T2" fmla="*/ 188 w 188"/>
                <a:gd name="T3" fmla="*/ 1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14340" name="Picture 8" descr="Rezultat iskanja slik za vpis v srednjo šol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"/>
          <a:stretch/>
        </p:blipFill>
        <p:spPr bwMode="auto">
          <a:xfrm>
            <a:off x="-795" y="227"/>
            <a:ext cx="914479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4368" name="Group 14367">
            <a:extLst>
              <a:ext uri="{FF2B5EF4-FFF2-40B4-BE49-F238E27FC236}">
                <a16:creationId xmlns:a16="http://schemas.microsoft.com/office/drawing/2014/main" id="{B713E673-8D72-40C1-9E6C-22535AB23A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186483"/>
            <a:ext cx="9144000" cy="4477933"/>
            <a:chOff x="0" y="1186483"/>
            <a:chExt cx="12192000" cy="4477933"/>
          </a:xfrm>
        </p:grpSpPr>
        <p:sp>
          <p:nvSpPr>
            <p:cNvPr id="14369" name="Rectangle 14368">
              <a:extLst>
                <a:ext uri="{FF2B5EF4-FFF2-40B4-BE49-F238E27FC236}">
                  <a16:creationId xmlns:a16="http://schemas.microsoft.com/office/drawing/2014/main" id="{0F056959-7EBE-4F00-A165-AA4B8A59F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48" y="1186483"/>
              <a:ext cx="12188952" cy="716184"/>
            </a:xfrm>
            <a:prstGeom prst="rect">
              <a:avLst/>
            </a:prstGeom>
            <a:solidFill>
              <a:schemeClr val="accent1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70" name="Isosceles Triangle 39">
              <a:extLst>
                <a:ext uri="{FF2B5EF4-FFF2-40B4-BE49-F238E27FC236}">
                  <a16:creationId xmlns:a16="http://schemas.microsoft.com/office/drawing/2014/main" id="{F66C3021-62F1-4FCD-AF7A-CACC925254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85852" y="5313353"/>
              <a:ext cx="407233" cy="351063"/>
            </a:xfrm>
            <a:prstGeom prst="triangle">
              <a:avLst/>
            </a:prstGeom>
            <a:solidFill>
              <a:schemeClr val="accent1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71" name="Rectangle 14370">
              <a:extLst>
                <a:ext uri="{FF2B5EF4-FFF2-40B4-BE49-F238E27FC236}">
                  <a16:creationId xmlns:a16="http://schemas.microsoft.com/office/drawing/2014/main" id="{FB13FAAD-5702-44C5-9CAF-7A4BC2C720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1991156"/>
              <a:ext cx="12192000" cy="3322196"/>
            </a:xfrm>
            <a:prstGeom prst="rect">
              <a:avLst/>
            </a:prstGeom>
            <a:solidFill>
              <a:schemeClr val="accent1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19427" y="2075504"/>
            <a:ext cx="6509936" cy="1748729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l-SI" altLang="sl-SI" dirty="0"/>
              <a:t>KAM PO OSNOVNI ŠOLI?</a:t>
            </a:r>
          </a:p>
        </p:txBody>
      </p:sp>
      <p:sp>
        <p:nvSpPr>
          <p:cNvPr id="14339" name="Podnaslov 2"/>
          <p:cNvSpPr>
            <a:spLocks noGrp="1"/>
          </p:cNvSpPr>
          <p:nvPr>
            <p:ph type="subTitle" idx="1"/>
          </p:nvPr>
        </p:nvSpPr>
        <p:spPr bwMode="auto">
          <a:xfrm>
            <a:off x="1319427" y="3906266"/>
            <a:ext cx="6505071" cy="1322587"/>
          </a:xfrm>
        </p:spPr>
        <p:txBody>
          <a:bodyPr numCol="1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sl-SI" altLang="sl-SI" dirty="0"/>
              <a:t>Nina Krmac, šolska svetovalna delavka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14339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slov 6"/>
          <p:cNvSpPr>
            <a:spLocks noGrp="1"/>
          </p:cNvSpPr>
          <p:nvPr>
            <p:ph type="title"/>
          </p:nvPr>
        </p:nvSpPr>
        <p:spPr>
          <a:xfrm>
            <a:off x="725488" y="2349500"/>
            <a:ext cx="3111500" cy="2465388"/>
          </a:xfrm>
        </p:spPr>
        <p:txBody>
          <a:bodyPr/>
          <a:lstStyle/>
          <a:p>
            <a:pPr>
              <a:defRPr/>
            </a:pPr>
            <a:r>
              <a:rPr lang="sl-SI" dirty="0"/>
              <a:t>Srednja šola</a:t>
            </a:r>
            <a:br>
              <a:rPr lang="sl-SI" dirty="0"/>
            </a:br>
            <a:r>
              <a:rPr lang="sl-SI" dirty="0"/>
              <a:t>Izola</a:t>
            </a:r>
          </a:p>
        </p:txBody>
      </p:sp>
      <p:graphicFrame>
        <p:nvGraphicFramePr>
          <p:cNvPr id="9" name="Označba mesta vsebine 8"/>
          <p:cNvGraphicFramePr>
            <a:graphicFrameLocks noGrp="1"/>
          </p:cNvGraphicFramePr>
          <p:nvPr>
            <p:ph idx="1"/>
          </p:nvPr>
        </p:nvGraphicFramePr>
        <p:xfrm>
          <a:off x="3995738" y="903288"/>
          <a:ext cx="5076825" cy="5051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8267">
                  <a:extLst>
                    <a:ext uri="{9D8B030D-6E8A-4147-A177-3AD203B41FA5}">
                      <a16:colId xmlns:a16="http://schemas.microsoft.com/office/drawing/2014/main" val="2119447768"/>
                    </a:ext>
                  </a:extLst>
                </a:gridCol>
                <a:gridCol w="1638267">
                  <a:extLst>
                    <a:ext uri="{9D8B030D-6E8A-4147-A177-3AD203B41FA5}">
                      <a16:colId xmlns:a16="http://schemas.microsoft.com/office/drawing/2014/main" val="831981667"/>
                    </a:ext>
                  </a:extLst>
                </a:gridCol>
                <a:gridCol w="756123">
                  <a:extLst>
                    <a:ext uri="{9D8B030D-6E8A-4147-A177-3AD203B41FA5}">
                      <a16:colId xmlns:a16="http://schemas.microsoft.com/office/drawing/2014/main" val="777157571"/>
                    </a:ext>
                  </a:extLst>
                </a:gridCol>
                <a:gridCol w="1044168">
                  <a:extLst>
                    <a:ext uri="{9D8B030D-6E8A-4147-A177-3AD203B41FA5}">
                      <a16:colId xmlns:a16="http://schemas.microsoft.com/office/drawing/2014/main" val="1812705737"/>
                    </a:ext>
                  </a:extLst>
                </a:gridCol>
              </a:tblGrid>
              <a:tr h="7315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l-SI" sz="1600" b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Program</a:t>
                      </a:r>
                    </a:p>
                  </a:txBody>
                  <a:tcPr marL="44452" marR="44452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l-SI" sz="16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Naziv poklicne/ strokovne izobrazbe</a:t>
                      </a:r>
                    </a:p>
                  </a:txBody>
                  <a:tcPr marL="44452" marR="44452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l-SI" sz="16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Trajanje </a:t>
                      </a:r>
                      <a:r>
                        <a:rPr lang="sl-SI" sz="1600" b="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izobr</a:t>
                      </a:r>
                      <a:r>
                        <a:rPr lang="sl-SI" sz="16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.</a:t>
                      </a:r>
                    </a:p>
                  </a:txBody>
                  <a:tcPr marL="44452" marR="44452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l-SI" sz="16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Predvideno št. mest za novince</a:t>
                      </a:r>
                    </a:p>
                  </a:txBody>
                  <a:tcPr marL="44452" marR="44452" marT="0" marB="0" anchor="ctr"/>
                </a:tc>
                <a:extLst>
                  <a:ext uri="{0D108BD9-81ED-4DB2-BD59-A6C34878D82A}">
                    <a16:rowId xmlns:a16="http://schemas.microsoft.com/office/drawing/2014/main" val="138359330"/>
                  </a:ext>
                </a:extLst>
              </a:tr>
              <a:tr h="719984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Zdravstvena nega</a:t>
                      </a:r>
                    </a:p>
                  </a:txBody>
                  <a:tcPr marL="44452" marR="44452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b="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Tehnik zdravstvene nege</a:t>
                      </a:r>
                    </a:p>
                  </a:txBody>
                  <a:tcPr marL="44452" marR="44452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44452" marR="44452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b="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56</a:t>
                      </a:r>
                    </a:p>
                  </a:txBody>
                  <a:tcPr marL="44452" marR="44452" marT="0" marB="0" anchor="ctr"/>
                </a:tc>
                <a:extLst>
                  <a:ext uri="{0D108BD9-81ED-4DB2-BD59-A6C34878D82A}">
                    <a16:rowId xmlns:a16="http://schemas.microsoft.com/office/drawing/2014/main" val="1181071953"/>
                  </a:ext>
                </a:extLst>
              </a:tr>
              <a:tr h="719984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Kozmetični tehnik</a:t>
                      </a:r>
                    </a:p>
                  </a:txBody>
                  <a:tcPr marL="44452" marR="44452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b="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Kozmetični tehnik</a:t>
                      </a:r>
                    </a:p>
                  </a:txBody>
                  <a:tcPr marL="44452" marR="44452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b="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44452" marR="44452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28</a:t>
                      </a:r>
                    </a:p>
                  </a:txBody>
                  <a:tcPr marL="44452" marR="44452" marT="0" marB="0" anchor="ctr"/>
                </a:tc>
                <a:extLst>
                  <a:ext uri="{0D108BD9-81ED-4DB2-BD59-A6C34878D82A}">
                    <a16:rowId xmlns:a16="http://schemas.microsoft.com/office/drawing/2014/main" val="3617611757"/>
                  </a:ext>
                </a:extLst>
              </a:tr>
              <a:tr h="719984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Gastronomske in hotelske storitve*</a:t>
                      </a:r>
                    </a:p>
                  </a:txBody>
                  <a:tcPr marL="44452" marR="44452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Gastronom hotelir*</a:t>
                      </a:r>
                    </a:p>
                  </a:txBody>
                  <a:tcPr marL="44452" marR="44452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3*</a:t>
                      </a:r>
                    </a:p>
                  </a:txBody>
                  <a:tcPr marL="44452" marR="44452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26*</a:t>
                      </a:r>
                    </a:p>
                  </a:txBody>
                  <a:tcPr marL="44452" marR="44452" marT="0" marB="0" anchor="ctr"/>
                </a:tc>
                <a:extLst>
                  <a:ext uri="{0D108BD9-81ED-4DB2-BD59-A6C34878D82A}">
                    <a16:rowId xmlns:a16="http://schemas.microsoft.com/office/drawing/2014/main" val="3856328327"/>
                  </a:ext>
                </a:extLst>
              </a:tr>
              <a:tr h="719984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b="0" kern="120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Slaščičar</a:t>
                      </a:r>
                      <a:endParaRPr lang="sl-SI" sz="1600" b="0" kern="12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91445" marR="91445" marT="45719" marB="45719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b="0" kern="12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Slaščičar</a:t>
                      </a:r>
                    </a:p>
                  </a:txBody>
                  <a:tcPr marL="91445" marR="91445" marT="45719" marB="45719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b="0" kern="12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1445" marR="91445" marT="45719" marB="45719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b="0" kern="12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26</a:t>
                      </a:r>
                    </a:p>
                  </a:txBody>
                  <a:tcPr marL="91445" marR="91445" marT="45719" marB="45719" anchor="ctr"/>
                </a:tc>
                <a:extLst>
                  <a:ext uri="{0D108BD9-81ED-4DB2-BD59-A6C34878D82A}">
                    <a16:rowId xmlns:a16="http://schemas.microsoft.com/office/drawing/2014/main" val="1579717354"/>
                  </a:ext>
                </a:extLst>
              </a:tr>
              <a:tr h="719984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Gastronomija in turizem</a:t>
                      </a:r>
                    </a:p>
                  </a:txBody>
                  <a:tcPr marL="91445" marR="91445" marT="45719" marB="45719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Gastronomsko-turistični tehnik</a:t>
                      </a:r>
                    </a:p>
                  </a:txBody>
                  <a:tcPr marL="91445" marR="91445" marT="45719" marB="45719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1445" marR="91445" marT="45719" marB="45719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56</a:t>
                      </a:r>
                    </a:p>
                  </a:txBody>
                  <a:tcPr marL="91445" marR="91445" marT="45719" marB="45719" anchor="ctr"/>
                </a:tc>
                <a:extLst>
                  <a:ext uri="{0D108BD9-81ED-4DB2-BD59-A6C34878D82A}">
                    <a16:rowId xmlns:a16="http://schemas.microsoft.com/office/drawing/2014/main" val="1543615292"/>
                  </a:ext>
                </a:extLst>
              </a:tr>
              <a:tr h="719984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Predšolska vzgoja</a:t>
                      </a:r>
                    </a:p>
                  </a:txBody>
                  <a:tcPr marL="91445" marR="91445" marT="45719" marB="45719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Vzgojitelj predšolskih otrok</a:t>
                      </a:r>
                    </a:p>
                  </a:txBody>
                  <a:tcPr marL="91445" marR="91445" marT="45719" marB="45719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1445" marR="91445" marT="45719" marB="45719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28</a:t>
                      </a:r>
                    </a:p>
                  </a:txBody>
                  <a:tcPr marL="91445" marR="91445" marT="45719" marB="45719" anchor="ctr"/>
                </a:tc>
                <a:extLst>
                  <a:ext uri="{0D108BD9-81ED-4DB2-BD59-A6C34878D82A}">
                    <a16:rowId xmlns:a16="http://schemas.microsoft.com/office/drawing/2014/main" val="3148059399"/>
                  </a:ext>
                </a:extLst>
              </a:tr>
            </a:tbl>
          </a:graphicData>
        </a:graphic>
      </p:graphicFrame>
      <p:sp>
        <p:nvSpPr>
          <p:cNvPr id="2" name="Pravokotnik 1"/>
          <p:cNvSpPr/>
          <p:nvPr/>
        </p:nvSpPr>
        <p:spPr>
          <a:xfrm>
            <a:off x="5802313" y="6416675"/>
            <a:ext cx="3325812" cy="3079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sl-SI" sz="1400" dirty="0">
                <a:latin typeface="+mj-lt"/>
                <a:ea typeface="Times New Roman" panose="02020603050405020304" pitchFamily="18" charset="0"/>
              </a:rPr>
              <a:t>*</a:t>
            </a:r>
            <a:r>
              <a:rPr lang="sl-SI" sz="1400" i="1" dirty="0">
                <a:latin typeface="+mj-lt"/>
                <a:ea typeface="Times New Roman" panose="02020603050405020304" pitchFamily="18" charset="0"/>
              </a:rPr>
              <a:t>program se bo izvajal tudi v vajeniški obliki</a:t>
            </a:r>
            <a:endParaRPr lang="sl-SI" sz="1400" dirty="0">
              <a:latin typeface="+mj-lt"/>
            </a:endParaRPr>
          </a:p>
        </p:txBody>
      </p:sp>
      <p:pic>
        <p:nvPicPr>
          <p:cNvPr id="32814" name="Picture 4" descr="Srednja šola Izola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038" y="5265738"/>
            <a:ext cx="2438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slov 6"/>
          <p:cNvSpPr>
            <a:spLocks noGrp="1"/>
          </p:cNvSpPr>
          <p:nvPr>
            <p:ph type="title"/>
          </p:nvPr>
        </p:nvSpPr>
        <p:spPr>
          <a:xfrm>
            <a:off x="725488" y="2349500"/>
            <a:ext cx="3111500" cy="2465388"/>
          </a:xfrm>
        </p:spPr>
        <p:txBody>
          <a:bodyPr/>
          <a:lstStyle/>
          <a:p>
            <a:pPr>
              <a:defRPr/>
            </a:pPr>
            <a:r>
              <a:rPr lang="sl-SI" dirty="0"/>
              <a:t>Srednja tehniška šola</a:t>
            </a:r>
            <a:br>
              <a:rPr lang="sl-SI" dirty="0"/>
            </a:br>
            <a:r>
              <a:rPr lang="sl-SI" dirty="0"/>
              <a:t>Koper</a:t>
            </a:r>
          </a:p>
        </p:txBody>
      </p:sp>
      <p:graphicFrame>
        <p:nvGraphicFramePr>
          <p:cNvPr id="9" name="Označba mesta vsebine 8"/>
          <p:cNvGraphicFramePr>
            <a:graphicFrameLocks noGrp="1"/>
          </p:cNvGraphicFramePr>
          <p:nvPr>
            <p:ph idx="1"/>
          </p:nvPr>
        </p:nvGraphicFramePr>
        <p:xfrm>
          <a:off x="3995738" y="542925"/>
          <a:ext cx="5076825" cy="57721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8267">
                  <a:extLst>
                    <a:ext uri="{9D8B030D-6E8A-4147-A177-3AD203B41FA5}">
                      <a16:colId xmlns:a16="http://schemas.microsoft.com/office/drawing/2014/main" val="2119447768"/>
                    </a:ext>
                  </a:extLst>
                </a:gridCol>
                <a:gridCol w="1638267">
                  <a:extLst>
                    <a:ext uri="{9D8B030D-6E8A-4147-A177-3AD203B41FA5}">
                      <a16:colId xmlns:a16="http://schemas.microsoft.com/office/drawing/2014/main" val="831981667"/>
                    </a:ext>
                  </a:extLst>
                </a:gridCol>
                <a:gridCol w="756123">
                  <a:extLst>
                    <a:ext uri="{9D8B030D-6E8A-4147-A177-3AD203B41FA5}">
                      <a16:colId xmlns:a16="http://schemas.microsoft.com/office/drawing/2014/main" val="777157571"/>
                    </a:ext>
                  </a:extLst>
                </a:gridCol>
                <a:gridCol w="1044168">
                  <a:extLst>
                    <a:ext uri="{9D8B030D-6E8A-4147-A177-3AD203B41FA5}">
                      <a16:colId xmlns:a16="http://schemas.microsoft.com/office/drawing/2014/main" val="1812705737"/>
                    </a:ext>
                  </a:extLst>
                </a:gridCol>
              </a:tblGrid>
              <a:tr h="7316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l-SI" sz="1600" b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Program</a:t>
                      </a:r>
                    </a:p>
                  </a:txBody>
                  <a:tcPr marL="44452" marR="44452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6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Naziv poklicne/ strokovne izobrazbe</a:t>
                      </a:r>
                    </a:p>
                  </a:txBody>
                  <a:tcPr marL="44452" marR="4445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6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Trajanje </a:t>
                      </a:r>
                      <a:r>
                        <a:rPr lang="sl-SI" sz="1600" b="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izobr</a:t>
                      </a:r>
                      <a:r>
                        <a:rPr lang="sl-SI" sz="16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.</a:t>
                      </a:r>
                    </a:p>
                  </a:txBody>
                  <a:tcPr marL="44452" marR="4445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6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Predvideno št. mest za novince</a:t>
                      </a:r>
                    </a:p>
                  </a:txBody>
                  <a:tcPr marL="44452" marR="44452" marT="0" marB="0" anchor="ctr"/>
                </a:tc>
                <a:extLst>
                  <a:ext uri="{0D108BD9-81ED-4DB2-BD59-A6C34878D82A}">
                    <a16:rowId xmlns:a16="http://schemas.microsoft.com/office/drawing/2014/main" val="138359330"/>
                  </a:ext>
                </a:extLst>
              </a:tr>
              <a:tr h="720079">
                <a:tc>
                  <a:txBody>
                    <a:bodyPr/>
                    <a:lstStyle/>
                    <a:p>
                      <a:pPr marL="0" algn="l" defTabSz="685800" rtl="0" eaLnBrk="1" latinLnBrk="0" hangingPunct="1">
                        <a:spcAft>
                          <a:spcPts val="0"/>
                        </a:spcAft>
                      </a:pPr>
                      <a:r>
                        <a:rPr lang="sl-SI" sz="1600" b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Inštalater strojnih inštalacij</a:t>
                      </a:r>
                    </a:p>
                  </a:txBody>
                  <a:tcPr marL="44452" marR="44452" marT="0" marB="0" anchor="ctr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>
                        <a:spcAft>
                          <a:spcPts val="0"/>
                        </a:spcAft>
                      </a:pPr>
                      <a:r>
                        <a:rPr lang="sl-SI" sz="1600" b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Inštalater strojnih inštalacij</a:t>
                      </a:r>
                    </a:p>
                  </a:txBody>
                  <a:tcPr marL="44452" marR="44452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spcAft>
                          <a:spcPts val="0"/>
                        </a:spcAft>
                      </a:pPr>
                      <a:r>
                        <a:rPr lang="sl-SI" sz="1600" b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44452" marR="44452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spcAft>
                          <a:spcPts val="0"/>
                        </a:spcAft>
                      </a:pPr>
                      <a:r>
                        <a:rPr lang="sl-SI" sz="1600" b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26</a:t>
                      </a:r>
                    </a:p>
                  </a:txBody>
                  <a:tcPr marL="44452" marR="44452" marT="0" marB="0" anchor="ctr"/>
                </a:tc>
                <a:extLst>
                  <a:ext uri="{0D108BD9-81ED-4DB2-BD59-A6C34878D82A}">
                    <a16:rowId xmlns:a16="http://schemas.microsoft.com/office/drawing/2014/main" val="1166756615"/>
                  </a:ext>
                </a:extLst>
              </a:tr>
              <a:tr h="720079">
                <a:tc>
                  <a:txBody>
                    <a:bodyPr/>
                    <a:lstStyle/>
                    <a:p>
                      <a:pPr marL="0" algn="l" defTabSz="685800" rtl="0" eaLnBrk="1" latinLnBrk="0" hangingPunct="1">
                        <a:spcAft>
                          <a:spcPts val="0"/>
                        </a:spcAft>
                      </a:pPr>
                      <a:r>
                        <a:rPr lang="sl-SI" sz="1600" b="0" kern="1200" dirty="0" err="1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Avtoserviser</a:t>
                      </a:r>
                      <a:endParaRPr lang="sl-SI" sz="1600" b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2" marR="44452" marT="0" marB="0" anchor="ctr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>
                        <a:spcAft>
                          <a:spcPts val="0"/>
                        </a:spcAft>
                      </a:pPr>
                      <a:r>
                        <a:rPr lang="sl-SI" sz="1600" b="0" kern="1200" dirty="0" err="1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Avtoserviser</a:t>
                      </a:r>
                      <a:endParaRPr lang="sl-SI" sz="1600" b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2" marR="44452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spcAft>
                          <a:spcPts val="0"/>
                        </a:spcAft>
                      </a:pPr>
                      <a:r>
                        <a:rPr lang="sl-SI" sz="1600" b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44452" marR="44452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spcAft>
                          <a:spcPts val="0"/>
                        </a:spcAft>
                      </a:pPr>
                      <a:r>
                        <a:rPr lang="sl-SI" sz="1600" b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26</a:t>
                      </a:r>
                    </a:p>
                  </a:txBody>
                  <a:tcPr marL="44452" marR="44452" marT="0" marB="0" anchor="ctr"/>
                </a:tc>
                <a:extLst>
                  <a:ext uri="{0D108BD9-81ED-4DB2-BD59-A6C34878D82A}">
                    <a16:rowId xmlns:a16="http://schemas.microsoft.com/office/drawing/2014/main" val="2911445607"/>
                  </a:ext>
                </a:extLst>
              </a:tr>
              <a:tr h="720079">
                <a:tc>
                  <a:txBody>
                    <a:bodyPr/>
                    <a:lstStyle/>
                    <a:p>
                      <a:pPr marL="0" algn="l" defTabSz="685800" rtl="0" eaLnBrk="1" latinLnBrk="0" hangingPunct="1">
                        <a:spcAft>
                          <a:spcPts val="0"/>
                        </a:spcAft>
                      </a:pPr>
                      <a:r>
                        <a:rPr lang="sl-SI" sz="1600" b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Frizer</a:t>
                      </a:r>
                    </a:p>
                  </a:txBody>
                  <a:tcPr marL="44452" marR="44452" marT="0" marB="0" anchor="ctr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>
                        <a:spcAft>
                          <a:spcPts val="0"/>
                        </a:spcAft>
                      </a:pPr>
                      <a:r>
                        <a:rPr lang="sl-SI" sz="1600" b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Frizer</a:t>
                      </a:r>
                    </a:p>
                  </a:txBody>
                  <a:tcPr marL="44452" marR="44452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spcAft>
                          <a:spcPts val="0"/>
                        </a:spcAft>
                      </a:pPr>
                      <a:r>
                        <a:rPr lang="sl-SI" sz="1600" b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44452" marR="44452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spcAft>
                          <a:spcPts val="0"/>
                        </a:spcAft>
                      </a:pPr>
                      <a:r>
                        <a:rPr lang="sl-SI" sz="1600" b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26</a:t>
                      </a:r>
                    </a:p>
                  </a:txBody>
                  <a:tcPr marL="44452" marR="44452" marT="0" marB="0" anchor="ctr"/>
                </a:tc>
                <a:extLst>
                  <a:ext uri="{0D108BD9-81ED-4DB2-BD59-A6C34878D82A}">
                    <a16:rowId xmlns:a16="http://schemas.microsoft.com/office/drawing/2014/main" val="3754501164"/>
                  </a:ext>
                </a:extLst>
              </a:tr>
              <a:tr h="720079">
                <a:tc>
                  <a:txBody>
                    <a:bodyPr/>
                    <a:lstStyle/>
                    <a:p>
                      <a:pPr marL="0" algn="l" defTabSz="685800" rtl="0" eaLnBrk="1" latinLnBrk="0" hangingPunct="1">
                        <a:spcAft>
                          <a:spcPts val="0"/>
                        </a:spcAft>
                      </a:pPr>
                      <a:r>
                        <a:rPr lang="sl-SI" sz="1600" b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Računalnikar</a:t>
                      </a:r>
                    </a:p>
                  </a:txBody>
                  <a:tcPr marL="44452" marR="44452" marT="0" marB="0" anchor="ctr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>
                        <a:spcAft>
                          <a:spcPts val="0"/>
                        </a:spcAft>
                      </a:pPr>
                      <a:r>
                        <a:rPr lang="sl-SI" sz="1600" b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Računalnikar</a:t>
                      </a:r>
                    </a:p>
                  </a:txBody>
                  <a:tcPr marL="44452" marR="44452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spcAft>
                          <a:spcPts val="0"/>
                        </a:spcAft>
                      </a:pPr>
                      <a:r>
                        <a:rPr lang="sl-SI" sz="1600" b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44452" marR="44452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spcAft>
                          <a:spcPts val="0"/>
                        </a:spcAft>
                      </a:pPr>
                      <a:r>
                        <a:rPr lang="sl-SI" sz="1600" b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52</a:t>
                      </a:r>
                    </a:p>
                  </a:txBody>
                  <a:tcPr marL="44452" marR="44452" marT="0" marB="0" anchor="ctr"/>
                </a:tc>
                <a:extLst>
                  <a:ext uri="{0D108BD9-81ED-4DB2-BD59-A6C34878D82A}">
                    <a16:rowId xmlns:a16="http://schemas.microsoft.com/office/drawing/2014/main" val="137849135"/>
                  </a:ext>
                </a:extLst>
              </a:tr>
              <a:tr h="720079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b="0" kern="1200" dirty="0" err="1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Mehatronik</a:t>
                      </a:r>
                      <a:r>
                        <a:rPr lang="sl-SI" sz="1600" b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operater*</a:t>
                      </a:r>
                    </a:p>
                  </a:txBody>
                  <a:tcPr marL="91445" marR="91445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b="0" kern="1200" dirty="0" err="1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Mehatronik</a:t>
                      </a:r>
                      <a:r>
                        <a:rPr lang="sl-SI" sz="1600" b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operater*</a:t>
                      </a:r>
                    </a:p>
                  </a:txBody>
                  <a:tcPr marL="91445" marR="91445" marT="45725" marB="45725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sl-SI" sz="1600" b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1445" marR="91445" marT="45725" marB="45725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sl-SI" sz="1600" b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26</a:t>
                      </a:r>
                    </a:p>
                  </a:txBody>
                  <a:tcPr marL="91445" marR="91445" marT="45725" marB="45725" anchor="ctr"/>
                </a:tc>
                <a:extLst>
                  <a:ext uri="{0D108BD9-81ED-4DB2-BD59-A6C34878D82A}">
                    <a16:rowId xmlns:a16="http://schemas.microsoft.com/office/drawing/2014/main" val="1579717354"/>
                  </a:ext>
                </a:extLst>
              </a:tr>
              <a:tr h="720079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b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Strojni tehnik</a:t>
                      </a:r>
                    </a:p>
                  </a:txBody>
                  <a:tcPr marL="91445" marR="91445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b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Strojni tehnik</a:t>
                      </a:r>
                    </a:p>
                  </a:txBody>
                  <a:tcPr marL="91445" marR="91445" marT="45725" marB="45725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sl-SI" sz="1600" b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1445" marR="91445" marT="45725" marB="45725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sl-SI" sz="1600" b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56</a:t>
                      </a:r>
                    </a:p>
                  </a:txBody>
                  <a:tcPr marL="91445" marR="91445" marT="45725" marB="45725" anchor="ctr"/>
                </a:tc>
                <a:extLst>
                  <a:ext uri="{0D108BD9-81ED-4DB2-BD59-A6C34878D82A}">
                    <a16:rowId xmlns:a16="http://schemas.microsoft.com/office/drawing/2014/main" val="1543615292"/>
                  </a:ext>
                </a:extLst>
              </a:tr>
              <a:tr h="720079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b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Tehniška gimnazija</a:t>
                      </a:r>
                    </a:p>
                  </a:txBody>
                  <a:tcPr marL="91445" marR="91445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b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L="91445" marR="91445" marT="45725" marB="45725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sl-SI" sz="1600" b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1445" marR="91445" marT="45725" marB="45725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sl-SI" sz="1600" b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56</a:t>
                      </a:r>
                    </a:p>
                  </a:txBody>
                  <a:tcPr marL="91445" marR="91445" marT="45725" marB="45725" anchor="ctr"/>
                </a:tc>
                <a:extLst>
                  <a:ext uri="{0D108BD9-81ED-4DB2-BD59-A6C34878D82A}">
                    <a16:rowId xmlns:a16="http://schemas.microsoft.com/office/drawing/2014/main" val="3148059399"/>
                  </a:ext>
                </a:extLst>
              </a:tr>
            </a:tbl>
          </a:graphicData>
        </a:graphic>
      </p:graphicFrame>
      <p:pic>
        <p:nvPicPr>
          <p:cNvPr id="34866" name="Picture 4" descr="STŠ Koper - YouTub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4325" y="5265738"/>
            <a:ext cx="1331913" cy="1331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Pravokotnik 5"/>
          <p:cNvSpPr/>
          <p:nvPr/>
        </p:nvSpPr>
        <p:spPr>
          <a:xfrm>
            <a:off x="5802313" y="6416675"/>
            <a:ext cx="3325812" cy="3079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sl-SI" sz="1400" dirty="0">
                <a:latin typeface="+mj-lt"/>
                <a:ea typeface="Times New Roman" panose="02020603050405020304" pitchFamily="18" charset="0"/>
              </a:rPr>
              <a:t>*</a:t>
            </a:r>
            <a:r>
              <a:rPr lang="sl-SI" sz="1400" i="1" dirty="0">
                <a:latin typeface="+mj-lt"/>
                <a:ea typeface="Times New Roman" panose="02020603050405020304" pitchFamily="18" charset="0"/>
              </a:rPr>
              <a:t>program se bo izvajal tudi v vajeniški obliki</a:t>
            </a:r>
            <a:endParaRPr lang="sl-SI" sz="1400" dirty="0">
              <a:latin typeface="+mj-l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slov 6"/>
          <p:cNvSpPr>
            <a:spLocks noGrp="1"/>
          </p:cNvSpPr>
          <p:nvPr>
            <p:ph type="title"/>
          </p:nvPr>
        </p:nvSpPr>
        <p:spPr>
          <a:xfrm>
            <a:off x="725488" y="2349500"/>
            <a:ext cx="3111500" cy="2465388"/>
          </a:xfrm>
        </p:spPr>
        <p:txBody>
          <a:bodyPr/>
          <a:lstStyle/>
          <a:p>
            <a:pPr>
              <a:defRPr/>
            </a:pPr>
            <a:r>
              <a:rPr lang="sl-SI" dirty="0"/>
              <a:t>Šolski center Srečka Kosovela Sežana</a:t>
            </a:r>
          </a:p>
        </p:txBody>
      </p:sp>
      <p:graphicFrame>
        <p:nvGraphicFramePr>
          <p:cNvPr id="9" name="Označba mesta vsebine 8"/>
          <p:cNvGraphicFramePr>
            <a:graphicFrameLocks noGrp="1"/>
          </p:cNvGraphicFramePr>
          <p:nvPr>
            <p:ph idx="1"/>
          </p:nvPr>
        </p:nvGraphicFramePr>
        <p:xfrm>
          <a:off x="3995738" y="1982788"/>
          <a:ext cx="5076825" cy="2892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8267">
                  <a:extLst>
                    <a:ext uri="{9D8B030D-6E8A-4147-A177-3AD203B41FA5}">
                      <a16:colId xmlns:a16="http://schemas.microsoft.com/office/drawing/2014/main" val="2119447768"/>
                    </a:ext>
                  </a:extLst>
                </a:gridCol>
                <a:gridCol w="1638267">
                  <a:extLst>
                    <a:ext uri="{9D8B030D-6E8A-4147-A177-3AD203B41FA5}">
                      <a16:colId xmlns:a16="http://schemas.microsoft.com/office/drawing/2014/main" val="831981667"/>
                    </a:ext>
                  </a:extLst>
                </a:gridCol>
                <a:gridCol w="756123">
                  <a:extLst>
                    <a:ext uri="{9D8B030D-6E8A-4147-A177-3AD203B41FA5}">
                      <a16:colId xmlns:a16="http://schemas.microsoft.com/office/drawing/2014/main" val="777157571"/>
                    </a:ext>
                  </a:extLst>
                </a:gridCol>
                <a:gridCol w="1044168">
                  <a:extLst>
                    <a:ext uri="{9D8B030D-6E8A-4147-A177-3AD203B41FA5}">
                      <a16:colId xmlns:a16="http://schemas.microsoft.com/office/drawing/2014/main" val="1812705737"/>
                    </a:ext>
                  </a:extLst>
                </a:gridCol>
              </a:tblGrid>
              <a:tr h="73174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l-SI" sz="1600" b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Program</a:t>
                      </a:r>
                    </a:p>
                  </a:txBody>
                  <a:tcPr marL="44452" marR="44452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l-SI" sz="16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Naziv poklicne/ strokovne izobrazbe</a:t>
                      </a:r>
                    </a:p>
                  </a:txBody>
                  <a:tcPr marL="44452" marR="44452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l-SI" sz="16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Trajanje </a:t>
                      </a:r>
                      <a:r>
                        <a:rPr lang="sl-SI" sz="1600" b="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izobr</a:t>
                      </a:r>
                      <a:r>
                        <a:rPr lang="sl-SI" sz="16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.</a:t>
                      </a:r>
                    </a:p>
                  </a:txBody>
                  <a:tcPr marL="44452" marR="44452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l-SI" sz="16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Predvideno št. mest za novince</a:t>
                      </a:r>
                    </a:p>
                  </a:txBody>
                  <a:tcPr marL="44452" marR="44452" marT="0" marB="0" anchor="ctr"/>
                </a:tc>
                <a:extLst>
                  <a:ext uri="{0D108BD9-81ED-4DB2-BD59-A6C34878D82A}">
                    <a16:rowId xmlns:a16="http://schemas.microsoft.com/office/drawing/2014/main" val="138359330"/>
                  </a:ext>
                </a:extLst>
              </a:tr>
              <a:tr h="720225">
                <a:tc>
                  <a:txBody>
                    <a:bodyPr/>
                    <a:lstStyle/>
                    <a:p>
                      <a:pPr marL="0" algn="l" defTabSz="685800" rtl="0" eaLnBrk="1" latinLnBrk="0" hangingPunct="1">
                        <a:spcAft>
                          <a:spcPts val="0"/>
                        </a:spcAft>
                      </a:pPr>
                      <a:r>
                        <a:rPr lang="sl-SI" sz="1600" b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Ekonomski tehnik </a:t>
                      </a:r>
                    </a:p>
                  </a:txBody>
                  <a:tcPr marL="44452" marR="44452" marT="0" marB="0" anchor="ctr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>
                        <a:spcAft>
                          <a:spcPts val="0"/>
                        </a:spcAft>
                      </a:pPr>
                      <a:r>
                        <a:rPr lang="sl-SI" sz="1600" b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Ekonomski tehnik </a:t>
                      </a:r>
                    </a:p>
                  </a:txBody>
                  <a:tcPr marL="44452" marR="44452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spcAft>
                          <a:spcPts val="0"/>
                        </a:spcAft>
                      </a:pPr>
                      <a:r>
                        <a:rPr lang="sl-SI" sz="1600" b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44452" marR="44452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spcAft>
                          <a:spcPts val="0"/>
                        </a:spcAft>
                      </a:pPr>
                      <a:r>
                        <a:rPr lang="sl-SI" sz="1600" b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28</a:t>
                      </a:r>
                    </a:p>
                  </a:txBody>
                  <a:tcPr marL="44452" marR="44452" marT="0" marB="0" anchor="ctr"/>
                </a:tc>
                <a:extLst>
                  <a:ext uri="{0D108BD9-81ED-4DB2-BD59-A6C34878D82A}">
                    <a16:rowId xmlns:a16="http://schemas.microsoft.com/office/drawing/2014/main" val="1181071953"/>
                  </a:ext>
                </a:extLst>
              </a:tr>
              <a:tr h="720225">
                <a:tc>
                  <a:txBody>
                    <a:bodyPr/>
                    <a:lstStyle/>
                    <a:p>
                      <a:pPr marL="0" algn="l" defTabSz="685800" rtl="0" eaLnBrk="1" latinLnBrk="0" hangingPunct="1">
                        <a:spcAft>
                          <a:spcPts val="0"/>
                        </a:spcAft>
                      </a:pPr>
                      <a:r>
                        <a:rPr lang="sl-SI" sz="1600" b="0" kern="120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Aranžerski tehnik</a:t>
                      </a:r>
                    </a:p>
                  </a:txBody>
                  <a:tcPr marL="44452" marR="44452" marT="0" marB="0" anchor="ctr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>
                        <a:spcAft>
                          <a:spcPts val="0"/>
                        </a:spcAft>
                      </a:pPr>
                      <a:r>
                        <a:rPr lang="sl-SI" sz="1600" b="0" kern="1200" dirty="0" err="1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Aranžerski</a:t>
                      </a:r>
                      <a:r>
                        <a:rPr lang="sl-SI" sz="1600" b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tehnik</a:t>
                      </a:r>
                    </a:p>
                  </a:txBody>
                  <a:tcPr marL="44452" marR="44452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spcAft>
                          <a:spcPts val="0"/>
                        </a:spcAft>
                      </a:pPr>
                      <a:r>
                        <a:rPr lang="sl-SI" sz="1600" b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44452" marR="44452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spcAft>
                          <a:spcPts val="0"/>
                        </a:spcAft>
                      </a:pPr>
                      <a:r>
                        <a:rPr lang="sl-SI" sz="1600" b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28</a:t>
                      </a:r>
                    </a:p>
                  </a:txBody>
                  <a:tcPr marL="44452" marR="44452" marT="0" marB="0" anchor="ctr"/>
                </a:tc>
                <a:extLst>
                  <a:ext uri="{0D108BD9-81ED-4DB2-BD59-A6C34878D82A}">
                    <a16:rowId xmlns:a16="http://schemas.microsoft.com/office/drawing/2014/main" val="1579717354"/>
                  </a:ext>
                </a:extLst>
              </a:tr>
              <a:tr h="720225">
                <a:tc>
                  <a:txBody>
                    <a:bodyPr/>
                    <a:lstStyle/>
                    <a:p>
                      <a:pPr marL="0" algn="l" defTabSz="685800" rtl="0" eaLnBrk="1" latinLnBrk="0" hangingPunct="1">
                        <a:spcAft>
                          <a:spcPts val="0"/>
                        </a:spcAft>
                      </a:pPr>
                      <a:r>
                        <a:rPr lang="sl-SI" sz="1600" b="0" kern="120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Gimnazija</a:t>
                      </a:r>
                    </a:p>
                  </a:txBody>
                  <a:tcPr marL="44452" marR="44452" marT="0" marB="0" anchor="ctr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>
                        <a:spcAft>
                          <a:spcPts val="0"/>
                        </a:spcAft>
                      </a:pPr>
                      <a:r>
                        <a:rPr lang="sl-SI" sz="1600" b="0" kern="120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44452" marR="44452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spcAft>
                          <a:spcPts val="0"/>
                        </a:spcAft>
                      </a:pPr>
                      <a:r>
                        <a:rPr lang="sl-SI" sz="1600" b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44452" marR="44452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spcAft>
                          <a:spcPts val="0"/>
                        </a:spcAft>
                      </a:pPr>
                      <a:r>
                        <a:rPr lang="sl-SI" sz="1600" b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56</a:t>
                      </a:r>
                    </a:p>
                  </a:txBody>
                  <a:tcPr marL="44452" marR="44452" marT="0" marB="0" anchor="ctr"/>
                </a:tc>
                <a:extLst>
                  <a:ext uri="{0D108BD9-81ED-4DB2-BD59-A6C34878D82A}">
                    <a16:rowId xmlns:a16="http://schemas.microsoft.com/office/drawing/2014/main" val="1543615292"/>
                  </a:ext>
                </a:extLst>
              </a:tr>
            </a:tbl>
          </a:graphicData>
        </a:graphic>
      </p:graphicFrame>
      <p:pic>
        <p:nvPicPr>
          <p:cNvPr id="36894" name="Picture 2" descr="ŠC Srečka Kosovela Sežana | Učenje z navdihom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34" r="18536"/>
          <a:stretch>
            <a:fillRect/>
          </a:stretch>
        </p:blipFill>
        <p:spPr bwMode="auto">
          <a:xfrm>
            <a:off x="1577975" y="5229225"/>
            <a:ext cx="1408113" cy="141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slov 6"/>
          <p:cNvSpPr>
            <a:spLocks noGrp="1"/>
          </p:cNvSpPr>
          <p:nvPr>
            <p:ph type="title"/>
          </p:nvPr>
        </p:nvSpPr>
        <p:spPr>
          <a:xfrm>
            <a:off x="725488" y="2349500"/>
            <a:ext cx="3111500" cy="2465388"/>
          </a:xfrm>
        </p:spPr>
        <p:txBody>
          <a:bodyPr/>
          <a:lstStyle/>
          <a:p>
            <a:pPr>
              <a:defRPr/>
            </a:pPr>
            <a:r>
              <a:rPr lang="sl-SI" dirty="0"/>
              <a:t>IS programi</a:t>
            </a:r>
            <a:br>
              <a:rPr lang="sl-SI" dirty="0"/>
            </a:br>
            <a:br>
              <a:rPr lang="sl-SI" dirty="0"/>
            </a:br>
            <a:r>
              <a:rPr lang="sl-SI" dirty="0"/>
              <a:t>(„italijanske šole“)</a:t>
            </a:r>
          </a:p>
        </p:txBody>
      </p:sp>
      <p:sp>
        <p:nvSpPr>
          <p:cNvPr id="38915" name="Označba mesta vsebine 5"/>
          <p:cNvSpPr>
            <a:spLocks noGrp="1"/>
          </p:cNvSpPr>
          <p:nvPr>
            <p:ph idx="1"/>
          </p:nvPr>
        </p:nvSpPr>
        <p:spPr bwMode="auto">
          <a:xfrm>
            <a:off x="4416425" y="803275"/>
            <a:ext cx="4090988" cy="5248275"/>
          </a:xfrm>
        </p:spPr>
        <p:txBody>
          <a:bodyPr wrap="square" numCol="1" anchorCtr="0" compatLnSpc="1">
            <a:prstTxWarp prst="textNoShape">
              <a:avLst/>
            </a:prstTxWarp>
            <a:normAutofit lnSpcReduction="10000"/>
          </a:bodyPr>
          <a:lstStyle/>
          <a:p>
            <a:r>
              <a:rPr lang="sl-SI" altLang="sl-SI" b="1"/>
              <a:t>Gimnazija Antonio Sema Piran</a:t>
            </a:r>
          </a:p>
          <a:p>
            <a:pPr lvl="1"/>
            <a:r>
              <a:rPr lang="sl-SI" altLang="sl-SI" sz="1600"/>
              <a:t>Gimnazija (IS)</a:t>
            </a:r>
          </a:p>
          <a:p>
            <a:pPr lvl="1"/>
            <a:endParaRPr lang="sl-SI" altLang="sl-SI" sz="1600"/>
          </a:p>
          <a:p>
            <a:r>
              <a:rPr lang="sl-SI" altLang="sl-SI" b="1"/>
              <a:t>Gimnazija Gian Rinaldo Carli Koper</a:t>
            </a:r>
          </a:p>
          <a:p>
            <a:pPr lvl="1"/>
            <a:r>
              <a:rPr lang="sl-SI" altLang="sl-SI" sz="1600"/>
              <a:t>Gimnazija (IS)</a:t>
            </a:r>
          </a:p>
          <a:p>
            <a:pPr lvl="1"/>
            <a:endParaRPr lang="sl-SI" altLang="sl-SI" sz="1600"/>
          </a:p>
          <a:p>
            <a:r>
              <a:rPr lang="sl-SI" altLang="sl-SI" b="1"/>
              <a:t>Srednja šola Pietro Coppo Izola</a:t>
            </a:r>
          </a:p>
          <a:p>
            <a:pPr lvl="1"/>
            <a:r>
              <a:rPr lang="sl-SI" altLang="sl-SI" sz="1600"/>
              <a:t>Avtoserviser (IS)</a:t>
            </a:r>
          </a:p>
          <a:p>
            <a:pPr lvl="1"/>
            <a:r>
              <a:rPr lang="sl-SI" altLang="sl-SI" sz="1600"/>
              <a:t>Gastronomske in hotelske storitve (IS)</a:t>
            </a:r>
          </a:p>
          <a:p>
            <a:pPr lvl="1"/>
            <a:r>
              <a:rPr lang="sl-SI" altLang="sl-SI" sz="1600"/>
              <a:t>Administrator (IS)</a:t>
            </a:r>
          </a:p>
          <a:p>
            <a:pPr lvl="1"/>
            <a:r>
              <a:rPr lang="sl-SI" altLang="sl-SI" sz="1600"/>
              <a:t>Trgovec (IS)</a:t>
            </a:r>
          </a:p>
          <a:p>
            <a:pPr lvl="1"/>
            <a:r>
              <a:rPr lang="sl-SI" altLang="sl-SI" sz="1600"/>
              <a:t>Računalnikar (IS)</a:t>
            </a:r>
          </a:p>
          <a:p>
            <a:pPr lvl="1"/>
            <a:r>
              <a:rPr lang="sl-SI" altLang="sl-SI" sz="1600"/>
              <a:t>Oblikovalec kovin-orodjar (IS)</a:t>
            </a:r>
          </a:p>
          <a:p>
            <a:pPr lvl="1"/>
            <a:r>
              <a:rPr lang="sl-SI" altLang="sl-SI" sz="1600"/>
              <a:t>Ekonomski tehnik (IS)</a:t>
            </a:r>
          </a:p>
          <a:p>
            <a:pPr lvl="1"/>
            <a:r>
              <a:rPr lang="sl-SI" altLang="sl-SI" sz="1600"/>
              <a:t>Predšolska vzgoja (IS)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slov 6"/>
          <p:cNvSpPr>
            <a:spLocks noGrp="1"/>
          </p:cNvSpPr>
          <p:nvPr>
            <p:ph type="title"/>
          </p:nvPr>
        </p:nvSpPr>
        <p:spPr>
          <a:xfrm>
            <a:off x="725488" y="2349500"/>
            <a:ext cx="3111500" cy="2465388"/>
          </a:xfrm>
        </p:spPr>
        <p:txBody>
          <a:bodyPr/>
          <a:lstStyle/>
          <a:p>
            <a:pPr>
              <a:defRPr/>
            </a:pPr>
            <a:r>
              <a:rPr lang="sl-SI" dirty="0"/>
              <a:t>Primorsko-notranjska regija</a:t>
            </a:r>
          </a:p>
        </p:txBody>
      </p:sp>
      <p:sp>
        <p:nvSpPr>
          <p:cNvPr id="2" name="Označba mesta vsebine 1"/>
          <p:cNvSpPr>
            <a:spLocks noGrp="1"/>
          </p:cNvSpPr>
          <p:nvPr>
            <p:ph idx="1"/>
          </p:nvPr>
        </p:nvSpPr>
        <p:spPr>
          <a:xfrm>
            <a:off x="4416425" y="803275"/>
            <a:ext cx="4090988" cy="543401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sl-SI" b="1" dirty="0"/>
              <a:t>Srednja gozdarska in lesarska šola Postojna </a:t>
            </a:r>
          </a:p>
          <a:p>
            <a:pPr lvl="1">
              <a:defRPr/>
            </a:pPr>
            <a:r>
              <a:rPr lang="sl-SI" sz="1600" dirty="0"/>
              <a:t>Gozdar</a:t>
            </a:r>
          </a:p>
          <a:p>
            <a:pPr lvl="1">
              <a:defRPr/>
            </a:pPr>
            <a:r>
              <a:rPr lang="sl-SI" sz="1600" dirty="0"/>
              <a:t>Bolničar-negovalec</a:t>
            </a:r>
          </a:p>
          <a:p>
            <a:pPr lvl="1">
              <a:defRPr/>
            </a:pPr>
            <a:r>
              <a:rPr lang="sl-SI" sz="1600" dirty="0"/>
              <a:t>Mizar</a:t>
            </a:r>
          </a:p>
          <a:p>
            <a:pPr lvl="1">
              <a:defRPr/>
            </a:pPr>
            <a:r>
              <a:rPr lang="sl-SI" sz="1600" dirty="0"/>
              <a:t>Gozdarski tehnik </a:t>
            </a:r>
          </a:p>
          <a:p>
            <a:pPr lvl="1">
              <a:defRPr/>
            </a:pPr>
            <a:r>
              <a:rPr lang="sl-SI" sz="1600" dirty="0"/>
              <a:t>Zdravstvena nega</a:t>
            </a:r>
          </a:p>
          <a:p>
            <a:pPr marL="342900" lvl="1" indent="0">
              <a:buFont typeface="Wingdings" panose="05000000000000000000" pitchFamily="2" charset="2"/>
              <a:buNone/>
              <a:defRPr/>
            </a:pPr>
            <a:endParaRPr lang="sl-SI" sz="1600" dirty="0"/>
          </a:p>
          <a:p>
            <a:pPr>
              <a:defRPr/>
            </a:pPr>
            <a:r>
              <a:rPr lang="sl-SI" b="1" dirty="0"/>
              <a:t>Šolski center Postojna</a:t>
            </a:r>
          </a:p>
          <a:p>
            <a:pPr lvl="1">
              <a:defRPr/>
            </a:pPr>
            <a:r>
              <a:rPr lang="sl-SI" sz="1600" dirty="0"/>
              <a:t>Oblikovalec kovin - orodjar</a:t>
            </a:r>
          </a:p>
          <a:p>
            <a:pPr lvl="1">
              <a:defRPr/>
            </a:pPr>
            <a:r>
              <a:rPr lang="sl-SI" sz="1600" dirty="0" err="1"/>
              <a:t>Avtoserviser</a:t>
            </a:r>
            <a:endParaRPr lang="sl-SI" sz="1600" dirty="0"/>
          </a:p>
          <a:p>
            <a:pPr lvl="1">
              <a:defRPr/>
            </a:pPr>
            <a:r>
              <a:rPr lang="sl-SI" sz="1600" dirty="0"/>
              <a:t>Strojni tehnik</a:t>
            </a:r>
          </a:p>
          <a:p>
            <a:pPr lvl="1">
              <a:defRPr/>
            </a:pPr>
            <a:r>
              <a:rPr lang="sl-SI" sz="1600" dirty="0"/>
              <a:t>Ekonomski tehnik</a:t>
            </a:r>
          </a:p>
          <a:p>
            <a:pPr lvl="1">
              <a:defRPr/>
            </a:pPr>
            <a:r>
              <a:rPr lang="sl-SI" sz="1600" dirty="0"/>
              <a:t>Predšolska vzgoja</a:t>
            </a:r>
          </a:p>
          <a:p>
            <a:pPr lvl="1">
              <a:defRPr/>
            </a:pPr>
            <a:r>
              <a:rPr lang="sl-SI" sz="1600" dirty="0"/>
              <a:t>Gimnazija</a:t>
            </a:r>
          </a:p>
          <a:p>
            <a:pPr marL="342900" lvl="1" indent="0">
              <a:buFont typeface="Wingdings" panose="05000000000000000000" pitchFamily="2" charset="2"/>
              <a:buNone/>
              <a:defRPr/>
            </a:pPr>
            <a:endParaRPr lang="sl-SI" sz="1600" b="1" dirty="0"/>
          </a:p>
          <a:p>
            <a:pPr marL="342900" lvl="1" indent="0">
              <a:buFont typeface="Wingdings" panose="05000000000000000000" pitchFamily="2" charset="2"/>
              <a:buNone/>
              <a:defRPr/>
            </a:pPr>
            <a:r>
              <a:rPr lang="sl-SI" sz="1600" b="1" dirty="0"/>
              <a:t>Enota Ilirska Bistrica</a:t>
            </a:r>
            <a:r>
              <a:rPr lang="sl-SI" sz="1600" dirty="0"/>
              <a:t>*</a:t>
            </a:r>
          </a:p>
          <a:p>
            <a:pPr lvl="1">
              <a:defRPr/>
            </a:pPr>
            <a:r>
              <a:rPr lang="sl-SI" sz="1600" dirty="0"/>
              <a:t>Tehnik računalništva</a:t>
            </a:r>
          </a:p>
          <a:p>
            <a:pPr lvl="1">
              <a:defRPr/>
            </a:pPr>
            <a:r>
              <a:rPr lang="sl-SI" sz="1600" dirty="0"/>
              <a:t>Gimnazija</a:t>
            </a:r>
          </a:p>
        </p:txBody>
      </p:sp>
      <p:sp>
        <p:nvSpPr>
          <p:cNvPr id="6" name="Pravokotnik 5"/>
          <p:cNvSpPr/>
          <p:nvPr/>
        </p:nvSpPr>
        <p:spPr>
          <a:xfrm>
            <a:off x="7803357" y="5697252"/>
            <a:ext cx="1408112" cy="46196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sl-SI" sz="1200" dirty="0">
                <a:latin typeface="+mj-lt"/>
                <a:ea typeface="Times New Roman" panose="02020603050405020304" pitchFamily="18" charset="0"/>
              </a:rPr>
              <a:t>*</a:t>
            </a:r>
            <a:r>
              <a:rPr lang="sl-SI" sz="1200" i="1" dirty="0">
                <a:latin typeface="+mj-lt"/>
                <a:ea typeface="Times New Roman" panose="02020603050405020304" pitchFamily="18" charset="0"/>
              </a:rPr>
              <a:t>posebnost izvedba informativnega dne</a:t>
            </a:r>
            <a:endParaRPr lang="sl-SI" sz="1200" dirty="0">
              <a:latin typeface="+mj-lt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5062" name="Označba mesta vsebine 2">
            <a:extLst>
              <a:ext uri="{FF2B5EF4-FFF2-40B4-BE49-F238E27FC236}">
                <a16:creationId xmlns:a16="http://schemas.microsoft.com/office/drawing/2014/main" id="{105FFE67-FA0A-7D15-01CB-F1ED53F0F4A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7495419"/>
              </p:ext>
            </p:extLst>
          </p:nvPr>
        </p:nvGraphicFramePr>
        <p:xfrm>
          <a:off x="4572000" y="692150"/>
          <a:ext cx="4090988" cy="52498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5488" y="2349500"/>
            <a:ext cx="3111500" cy="2465388"/>
          </a:xfrm>
        </p:spPr>
        <p:txBody>
          <a:bodyPr/>
          <a:lstStyle/>
          <a:p>
            <a:pPr algn="l">
              <a:defRPr/>
            </a:pPr>
            <a:r>
              <a:rPr lang="sl-SI" dirty="0"/>
              <a:t>INFORMATIVNI DNEVI</a:t>
            </a:r>
          </a:p>
        </p:txBody>
      </p:sp>
      <p:sp>
        <p:nvSpPr>
          <p:cNvPr id="45060" name="Pravokotnik 4"/>
          <p:cNvSpPr>
            <a:spLocks noChangeArrowheads="1"/>
          </p:cNvSpPr>
          <p:nvPr/>
        </p:nvSpPr>
        <p:spPr bwMode="auto">
          <a:xfrm>
            <a:off x="7380288" y="6200775"/>
            <a:ext cx="22320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sl-SI" altLang="sl-SI" sz="1400" i="1">
                <a:latin typeface="Calibri" panose="020F0502020204030204" pitchFamily="34" charset="0"/>
                <a:cs typeface="Calibri" panose="020F0502020204030204" pitchFamily="34" charset="0"/>
              </a:rPr>
              <a:t>*za posebnosti glede izvedbe glejte Razpis</a:t>
            </a:r>
          </a:p>
        </p:txBody>
      </p:sp>
      <p:pic>
        <p:nvPicPr>
          <p:cNvPr id="1028" name="Picture 4" descr="Information - Free communications icons">
            <a:extLst>
              <a:ext uri="{FF2B5EF4-FFF2-40B4-BE49-F238E27FC236}">
                <a16:creationId xmlns:a16="http://schemas.microsoft.com/office/drawing/2014/main" id="{52C26A14-A91D-4A09-1FC7-E0AB7E2199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1780" y="3684923"/>
            <a:ext cx="1127125" cy="1127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725488" y="2349500"/>
            <a:ext cx="3111500" cy="246538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l-SI" altLang="sl-SI" dirty="0"/>
              <a:t>POGOJI ZA VPIS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427538" y="873125"/>
            <a:ext cx="4676775" cy="5248275"/>
          </a:xfrm>
        </p:spPr>
        <p:txBody>
          <a:bodyPr wrap="square" numCol="1" anchorCtr="0" compatLnSpc="1">
            <a:prstTxWarp prst="textNoShape">
              <a:avLst/>
            </a:prstTxWarp>
            <a:normAutofit fontScale="92500" lnSpcReduction="20000"/>
          </a:bodyPr>
          <a:lstStyle/>
          <a:p>
            <a:pPr eaLnBrk="1" hangingPunct="1"/>
            <a:r>
              <a:rPr lang="en-US" altLang="sl-SI" sz="2400" b="1" dirty="0"/>
              <a:t>USPEŠNO ZAKLJUČENA </a:t>
            </a:r>
            <a:r>
              <a:rPr lang="sl-SI" altLang="sl-SI" sz="2400" b="1" dirty="0"/>
              <a:t>OŠ</a:t>
            </a:r>
          </a:p>
          <a:p>
            <a:pPr eaLnBrk="1" hangingPunct="1"/>
            <a:r>
              <a:rPr lang="sl-SI" altLang="sl-SI" sz="2400" dirty="0"/>
              <a:t>Popravni izpiti ? </a:t>
            </a:r>
          </a:p>
          <a:p>
            <a:pPr eaLnBrk="1" hangingPunct="1"/>
            <a:endParaRPr lang="sl-SI" altLang="sl-SI" sz="2400" b="1" dirty="0"/>
          </a:p>
          <a:p>
            <a:pPr eaLnBrk="1" hangingPunct="1"/>
            <a:r>
              <a:rPr lang="en-US" altLang="sl-SI" sz="2400" dirty="0"/>
              <a:t>POSEBNI POGOJI</a:t>
            </a:r>
            <a:r>
              <a:rPr lang="sl-SI" altLang="sl-SI" sz="2400" dirty="0"/>
              <a:t> </a:t>
            </a:r>
            <a:r>
              <a:rPr lang="sl-SI" altLang="sl-SI" sz="2400" dirty="0">
                <a:sym typeface="Wingdings" panose="05000000000000000000" pitchFamily="2" charset="2"/>
              </a:rPr>
              <a:t></a:t>
            </a:r>
            <a:endParaRPr lang="sl-SI" altLang="sl-SI" sz="2400" dirty="0"/>
          </a:p>
          <a:p>
            <a:pPr lvl="1" eaLnBrk="1" hangingPunct="1"/>
            <a:endParaRPr lang="sl-SI" altLang="sl-SI" sz="1800" dirty="0"/>
          </a:p>
          <a:p>
            <a:pPr lvl="1" eaLnBrk="1" hangingPunct="1"/>
            <a:r>
              <a:rPr lang="sl-SI" altLang="sl-SI" sz="1800" dirty="0"/>
              <a:t>PSIHOFIZIČNA SPOSOBNOST </a:t>
            </a:r>
            <a:r>
              <a:rPr lang="sl-SI" altLang="sl-SI" sz="1800" dirty="0">
                <a:sym typeface="Symbol" panose="05050102010706020507" pitchFamily="18" charset="2"/>
              </a:rPr>
              <a:t> </a:t>
            </a:r>
            <a:r>
              <a:rPr lang="sl-SI" altLang="sl-SI" sz="1800" dirty="0"/>
              <a:t>zdravniško potrdilo</a:t>
            </a:r>
          </a:p>
          <a:p>
            <a:pPr lvl="2" eaLnBrk="1" hangingPunct="1"/>
            <a:r>
              <a:rPr lang="sl-SI" altLang="sl-SI" sz="1600" dirty="0"/>
              <a:t>Gimnazija (športni oddelek)</a:t>
            </a:r>
          </a:p>
          <a:p>
            <a:pPr lvl="2" eaLnBrk="1" hangingPunct="1"/>
            <a:r>
              <a:rPr lang="sl-SI" altLang="sl-SI" sz="1600" dirty="0"/>
              <a:t>Umetniška gimnazija – glasbena smer*</a:t>
            </a:r>
          </a:p>
          <a:p>
            <a:pPr lvl="1" eaLnBrk="1" hangingPunct="1"/>
            <a:r>
              <a:rPr lang="sl-SI" altLang="sl-SI" sz="1800" dirty="0"/>
              <a:t>POSEBNA NADARJENOST OZ. SPRETNOST </a:t>
            </a:r>
            <a:r>
              <a:rPr lang="sl-SI" altLang="sl-SI" sz="1800" dirty="0">
                <a:sym typeface="Symbol" panose="05050102010706020507" pitchFamily="18" charset="2"/>
              </a:rPr>
              <a:t> </a:t>
            </a:r>
            <a:r>
              <a:rPr lang="sl-SI" altLang="sl-SI" sz="1800" dirty="0"/>
              <a:t>preizkus nadarjenosti</a:t>
            </a:r>
          </a:p>
          <a:p>
            <a:pPr lvl="2" eaLnBrk="1" hangingPunct="1"/>
            <a:r>
              <a:rPr lang="sl-SI" altLang="sl-SI" sz="1600" dirty="0"/>
              <a:t>Umetniška gimnazija - likovna smer</a:t>
            </a:r>
          </a:p>
          <a:p>
            <a:pPr lvl="1" eaLnBrk="1" hangingPunct="1"/>
            <a:r>
              <a:rPr lang="sl-SI" altLang="sl-SI" sz="1800" dirty="0"/>
              <a:t>ŠPORTNI DOSEŽKI </a:t>
            </a:r>
            <a:r>
              <a:rPr lang="sl-SI" altLang="sl-SI" sz="1800" dirty="0">
                <a:sym typeface="Symbol" panose="05050102010706020507" pitchFamily="18" charset="2"/>
              </a:rPr>
              <a:t> </a:t>
            </a:r>
            <a:r>
              <a:rPr lang="sl-SI" altLang="sl-SI" sz="1800" dirty="0"/>
              <a:t>Potrdilo nacionalne panožne zveze z izjavo trenerja in podatki o športnih rezultatih</a:t>
            </a:r>
          </a:p>
          <a:p>
            <a:pPr lvl="2" eaLnBrk="1" hangingPunct="1"/>
            <a:r>
              <a:rPr lang="sl-SI" altLang="sl-SI" sz="1600" dirty="0"/>
              <a:t>Gimnazija (športni oddelek)</a:t>
            </a:r>
          </a:p>
        </p:txBody>
      </p:sp>
      <p:pic>
        <p:nvPicPr>
          <p:cNvPr id="47108" name="Picture 7" descr="Klicaj - www.klarinsvet.s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894" t="6831" r="34834"/>
          <a:stretch>
            <a:fillRect/>
          </a:stretch>
        </p:blipFill>
        <p:spPr bwMode="auto">
          <a:xfrm>
            <a:off x="8598328" y="1905000"/>
            <a:ext cx="273050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109" name="Pravokotnik 1"/>
          <p:cNvSpPr>
            <a:spLocks noChangeArrowheads="1"/>
          </p:cNvSpPr>
          <p:nvPr/>
        </p:nvSpPr>
        <p:spPr bwMode="auto">
          <a:xfrm>
            <a:off x="6984268" y="2090738"/>
            <a:ext cx="165417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9pPr>
          </a:lstStyle>
          <a:p>
            <a:pPr eaLnBrk="1" hangingPunct="1"/>
            <a:r>
              <a:rPr lang="sl-SI" altLang="sl-SI" dirty="0">
                <a:latin typeface="Calibri" panose="020F0502020204030204" pitchFamily="34" charset="0"/>
                <a:cs typeface="Calibri" panose="020F0502020204030204" pitchFamily="34" charset="0"/>
              </a:rPr>
              <a:t>prijava/oddaja: </a:t>
            </a:r>
            <a:r>
              <a:rPr lang="sl-SI" altLang="sl-SI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4. 3. 2025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5488" y="2349500"/>
            <a:ext cx="3111500" cy="2465388"/>
          </a:xfrm>
        </p:spPr>
        <p:txBody>
          <a:bodyPr/>
          <a:lstStyle/>
          <a:p>
            <a:pPr>
              <a:defRPr/>
            </a:pPr>
            <a:r>
              <a:rPr lang="sl-SI" dirty="0"/>
              <a:t>PRIJAVA ZA VPIS IN ROKI</a:t>
            </a:r>
          </a:p>
        </p:txBody>
      </p:sp>
      <p:sp>
        <p:nvSpPr>
          <p:cNvPr id="49155" name="Označba mesta vsebine 2"/>
          <p:cNvSpPr>
            <a:spLocks noGrp="1"/>
          </p:cNvSpPr>
          <p:nvPr>
            <p:ph idx="1"/>
          </p:nvPr>
        </p:nvSpPr>
        <p:spPr bwMode="auto">
          <a:xfrm>
            <a:off x="4467225" y="1715387"/>
            <a:ext cx="4676775" cy="524827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sl-SI" altLang="sl-SI" sz="2400" dirty="0"/>
              <a:t>NOVOST: elektronska prijavnica </a:t>
            </a:r>
          </a:p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sl-SI" altLang="sl-SI" sz="2400" u="sng" dirty="0"/>
              <a:t>učenci</a:t>
            </a:r>
            <a:r>
              <a:rPr lang="sl-SI" altLang="sl-SI" sz="2400" dirty="0"/>
              <a:t>: navodila + podatki </a:t>
            </a:r>
            <a:r>
              <a:rPr lang="sl-SI" altLang="sl-SI" sz="2400" dirty="0">
                <a:sym typeface="Symbol" panose="05050102010706020507" pitchFamily="18" charset="2"/>
              </a:rPr>
              <a:t> </a:t>
            </a:r>
            <a:r>
              <a:rPr lang="sl-SI" altLang="sl-SI" sz="2400" u="sng" dirty="0">
                <a:sym typeface="Symbol" panose="05050102010706020507" pitchFamily="18" charset="2"/>
              </a:rPr>
              <a:t>v šoli:</a:t>
            </a:r>
            <a:r>
              <a:rPr lang="sl-SI" altLang="sl-SI" sz="2400" dirty="0">
                <a:sym typeface="Symbol" panose="05050102010706020507" pitchFamily="18" charset="2"/>
              </a:rPr>
              <a:t> izpolnjevanje  </a:t>
            </a:r>
            <a:r>
              <a:rPr lang="sl-SI" altLang="sl-SI" sz="2400" u="sng" dirty="0">
                <a:sym typeface="Symbol" panose="05050102010706020507" pitchFamily="18" charset="2"/>
              </a:rPr>
              <a:t>doma:</a:t>
            </a:r>
            <a:r>
              <a:rPr lang="sl-SI" altLang="sl-SI" sz="2400" dirty="0">
                <a:sym typeface="Symbol" panose="05050102010706020507" pitchFamily="18" charset="2"/>
              </a:rPr>
              <a:t> podpis  </a:t>
            </a:r>
            <a:r>
              <a:rPr lang="sl-SI" altLang="sl-SI" sz="2400" u="sng" dirty="0">
                <a:sym typeface="Symbol" panose="05050102010706020507" pitchFamily="18" charset="2"/>
              </a:rPr>
              <a:t>šola:</a:t>
            </a:r>
            <a:r>
              <a:rPr lang="sl-SI" altLang="sl-SI" sz="2400" dirty="0">
                <a:sym typeface="Symbol" panose="05050102010706020507" pitchFamily="18" charset="2"/>
              </a:rPr>
              <a:t> pošiljanje na SŠ</a:t>
            </a:r>
          </a:p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sl-SI" altLang="sl-SI" sz="2400" b="1" dirty="0"/>
              <a:t>Rok za oddajo prijavnice na srednjo šolo: </a:t>
            </a:r>
            <a:r>
              <a:rPr lang="sl-SI" altLang="sl-SI" sz="2400" b="1" dirty="0">
                <a:solidFill>
                  <a:srgbClr val="FF0000"/>
                </a:solidFill>
              </a:rPr>
              <a:t>2. april 2025</a:t>
            </a:r>
          </a:p>
        </p:txBody>
      </p:sp>
      <p:pic>
        <p:nvPicPr>
          <p:cNvPr id="44034" name="Picture 2" descr="Vpis v srednjo šolo š.l. 2021/2022 | Strojna, prometna in lesarska šola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178" b="19946"/>
          <a:stretch/>
        </p:blipFill>
        <p:spPr bwMode="auto">
          <a:xfrm>
            <a:off x="4139952" y="368660"/>
            <a:ext cx="4870284" cy="215275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49157" name="Picture 7" descr="Klicaj - www.klarinsvet.si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894" t="6831" r="34834"/>
          <a:stretch>
            <a:fillRect/>
          </a:stretch>
        </p:blipFill>
        <p:spPr bwMode="auto">
          <a:xfrm>
            <a:off x="8398161" y="5121188"/>
            <a:ext cx="274637" cy="89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8" name="Rectangle 51207">
            <a:extLst>
              <a:ext uri="{FF2B5EF4-FFF2-40B4-BE49-F238E27FC236}">
                <a16:creationId xmlns:a16="http://schemas.microsoft.com/office/drawing/2014/main" id="{E2366EBA-92FD-44AE-87A9-25E5135EB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9144000" cy="68692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1210" name="Group 51209">
            <a:extLst>
              <a:ext uri="{FF2B5EF4-FFF2-40B4-BE49-F238E27FC236}">
                <a16:creationId xmlns:a16="http://schemas.microsoft.com/office/drawing/2014/main" id="{B437F5FC-01F7-4EB4-81E7-C27D917E95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3134" y="0"/>
            <a:ext cx="9438087" cy="6853238"/>
            <a:chOff x="-417513" y="0"/>
            <a:chExt cx="12584114" cy="6853238"/>
          </a:xfrm>
        </p:grpSpPr>
        <p:sp>
          <p:nvSpPr>
            <p:cNvPr id="51211" name="Freeform 5">
              <a:extLst>
                <a:ext uri="{FF2B5EF4-FFF2-40B4-BE49-F238E27FC236}">
                  <a16:creationId xmlns:a16="http://schemas.microsoft.com/office/drawing/2014/main" id="{4B0CFF10-4805-4BFA-961B-1F60DAEB94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51212" name="Freeform 6">
              <a:extLst>
                <a:ext uri="{FF2B5EF4-FFF2-40B4-BE49-F238E27FC236}">
                  <a16:creationId xmlns:a16="http://schemas.microsoft.com/office/drawing/2014/main" id="{BE054536-C03E-4857-B4AE-D687A58F9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51213" name="Freeform 7">
              <a:extLst>
                <a:ext uri="{FF2B5EF4-FFF2-40B4-BE49-F238E27FC236}">
                  <a16:creationId xmlns:a16="http://schemas.microsoft.com/office/drawing/2014/main" id="{FE33E51C-23D8-43F5-98C4-A2ED2C4C99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51214" name="Freeform 8">
              <a:extLst>
                <a:ext uri="{FF2B5EF4-FFF2-40B4-BE49-F238E27FC236}">
                  <a16:creationId xmlns:a16="http://schemas.microsoft.com/office/drawing/2014/main" id="{89E18891-DEB2-4CFD-A907-2868B2A910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51215" name="Freeform 9">
              <a:extLst>
                <a:ext uri="{FF2B5EF4-FFF2-40B4-BE49-F238E27FC236}">
                  <a16:creationId xmlns:a16="http://schemas.microsoft.com/office/drawing/2014/main" id="{0002C1BB-DB60-4314-A2FC-203E54D94C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51216" name="Freeform 10">
              <a:extLst>
                <a:ext uri="{FF2B5EF4-FFF2-40B4-BE49-F238E27FC236}">
                  <a16:creationId xmlns:a16="http://schemas.microsoft.com/office/drawing/2014/main" id="{9B75BDFA-6D78-4FB1-9F21-5280855C49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51217" name="Freeform 11">
              <a:extLst>
                <a:ext uri="{FF2B5EF4-FFF2-40B4-BE49-F238E27FC236}">
                  <a16:creationId xmlns:a16="http://schemas.microsoft.com/office/drawing/2014/main" id="{0B632D6B-A327-41AB-BBCF-9A03AD2AB7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51218" name="Freeform 12">
              <a:extLst>
                <a:ext uri="{FF2B5EF4-FFF2-40B4-BE49-F238E27FC236}">
                  <a16:creationId xmlns:a16="http://schemas.microsoft.com/office/drawing/2014/main" id="{F514BBC5-1736-4813-BECB-5A6B6738E5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51219" name="Freeform 13">
              <a:extLst>
                <a:ext uri="{FF2B5EF4-FFF2-40B4-BE49-F238E27FC236}">
                  <a16:creationId xmlns:a16="http://schemas.microsoft.com/office/drawing/2014/main" id="{94A2C868-7AEC-4209-BFA3-7185B11D33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51220" name="Freeform 14">
              <a:extLst>
                <a:ext uri="{FF2B5EF4-FFF2-40B4-BE49-F238E27FC236}">
                  <a16:creationId xmlns:a16="http://schemas.microsoft.com/office/drawing/2014/main" id="{FF56CB70-2B25-4695-ADC8-6092D0D112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51221" name="Freeform 15">
              <a:extLst>
                <a:ext uri="{FF2B5EF4-FFF2-40B4-BE49-F238E27FC236}">
                  <a16:creationId xmlns:a16="http://schemas.microsoft.com/office/drawing/2014/main" id="{BA411BEF-2182-4458-B9AF-1634B5C2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51222" name="Freeform 16">
              <a:extLst>
                <a:ext uri="{FF2B5EF4-FFF2-40B4-BE49-F238E27FC236}">
                  <a16:creationId xmlns:a16="http://schemas.microsoft.com/office/drawing/2014/main" id="{53F27E63-3F11-4C85-AC72-1EE8508C4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51223" name="Freeform 17">
              <a:extLst>
                <a:ext uri="{FF2B5EF4-FFF2-40B4-BE49-F238E27FC236}">
                  <a16:creationId xmlns:a16="http://schemas.microsoft.com/office/drawing/2014/main" id="{68B589BA-F70F-4E0B-94B9-EEB83EDF3F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51224" name="Freeform 18">
              <a:extLst>
                <a:ext uri="{FF2B5EF4-FFF2-40B4-BE49-F238E27FC236}">
                  <a16:creationId xmlns:a16="http://schemas.microsoft.com/office/drawing/2014/main" id="{9D0B991D-CB0A-415F-8D77-A5565F66F0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51225" name="Freeform 19">
              <a:extLst>
                <a:ext uri="{FF2B5EF4-FFF2-40B4-BE49-F238E27FC236}">
                  <a16:creationId xmlns:a16="http://schemas.microsoft.com/office/drawing/2014/main" id="{701E99DE-74F0-41D1-BBF4-5A57053BB6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51226" name="Freeform 20">
              <a:extLst>
                <a:ext uri="{FF2B5EF4-FFF2-40B4-BE49-F238E27FC236}">
                  <a16:creationId xmlns:a16="http://schemas.microsoft.com/office/drawing/2014/main" id="{C02EE40A-8F17-4182-9495-9506463B79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51227" name="Freeform 21">
              <a:extLst>
                <a:ext uri="{FF2B5EF4-FFF2-40B4-BE49-F238E27FC236}">
                  <a16:creationId xmlns:a16="http://schemas.microsoft.com/office/drawing/2014/main" id="{924210CA-0A35-4127-925F-D4084B7DC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51228" name="Freeform 22">
              <a:extLst>
                <a:ext uri="{FF2B5EF4-FFF2-40B4-BE49-F238E27FC236}">
                  <a16:creationId xmlns:a16="http://schemas.microsoft.com/office/drawing/2014/main" id="{DC13CEF1-DD2D-474C-B81C-820CEF3D9C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51229" name="Freeform 23">
              <a:extLst>
                <a:ext uri="{FF2B5EF4-FFF2-40B4-BE49-F238E27FC236}">
                  <a16:creationId xmlns:a16="http://schemas.microsoft.com/office/drawing/2014/main" id="{F889481A-8038-43E6-8EF1-A5F802CEDF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51230" name="Freeform 24">
              <a:extLst>
                <a:ext uri="{FF2B5EF4-FFF2-40B4-BE49-F238E27FC236}">
                  <a16:creationId xmlns:a16="http://schemas.microsoft.com/office/drawing/2014/main" id="{128BD14A-9093-4854-A73A-F666B2ED2D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51231" name="Freeform 25">
              <a:extLst>
                <a:ext uri="{FF2B5EF4-FFF2-40B4-BE49-F238E27FC236}">
                  <a16:creationId xmlns:a16="http://schemas.microsoft.com/office/drawing/2014/main" id="{22D884F4-76EC-4371-B903-E79CF191E3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</p:grpSp>
      <p:sp useBgFill="1">
        <p:nvSpPr>
          <p:cNvPr id="51233" name="Rectangle 51232">
            <a:extLst>
              <a:ext uri="{FF2B5EF4-FFF2-40B4-BE49-F238E27FC236}">
                <a16:creationId xmlns:a16="http://schemas.microsoft.com/office/drawing/2014/main" id="{7C462C46-EFB7-4580-9921-DFC346FCC3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2748" y="0"/>
            <a:ext cx="7701252" cy="68692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160363" y="841375"/>
            <a:ext cx="6620495" cy="1218759"/>
          </a:xfrm>
        </p:spPr>
        <p:txBody>
          <a:bodyPr anchor="t">
            <a:normAutofit/>
          </a:bodyPr>
          <a:lstStyle/>
          <a:p>
            <a:pPr algn="l">
              <a:defRPr/>
            </a:pPr>
            <a:r>
              <a:rPr lang="sl-SI" sz="29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DOGAJANJE PO ODDAJI PRIJAVNICE ZA VPIS</a:t>
            </a:r>
          </a:p>
        </p:txBody>
      </p:sp>
      <p:sp>
        <p:nvSpPr>
          <p:cNvPr id="51235" name="Isosceles Triangle 51234">
            <a:extLst>
              <a:ext uri="{FF2B5EF4-FFF2-40B4-BE49-F238E27FC236}">
                <a16:creationId xmlns:a16="http://schemas.microsoft.com/office/drawing/2014/main" id="{B8B918B4-AB10-4E3A-916E-A9625586EA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310831" y="987224"/>
            <a:ext cx="300774" cy="194466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51203" name="Označba mesta vsebine 8"/>
          <p:cNvSpPr>
            <a:spLocks noGrp="1"/>
          </p:cNvSpPr>
          <p:nvPr>
            <p:ph idx="1"/>
          </p:nvPr>
        </p:nvSpPr>
        <p:spPr bwMode="auto">
          <a:xfrm>
            <a:off x="2160365" y="2249046"/>
            <a:ext cx="6313316" cy="4168286"/>
          </a:xfrm>
        </p:spPr>
        <p:txBody>
          <a:bodyPr numCol="1" anchor="t" anchorCtr="0" compatLnSpc="1">
            <a:prstTxWarp prst="textNoShape">
              <a:avLst/>
            </a:prstTxWarp>
            <a:normAutofit fontScale="92500"/>
          </a:bodyPr>
          <a:lstStyle/>
          <a:p>
            <a:pPr>
              <a:lnSpc>
                <a:spcPct val="110000"/>
              </a:lnSpc>
              <a:spcBef>
                <a:spcPts val="1000"/>
              </a:spcBef>
              <a:spcAft>
                <a:spcPts val="1000"/>
              </a:spcAft>
            </a:pPr>
            <a:r>
              <a:rPr lang="sl-SI" altLang="sl-SI" b="1" dirty="0"/>
              <a:t>8. 4. 2025 </a:t>
            </a:r>
            <a:r>
              <a:rPr lang="sl-SI" altLang="sl-SI" dirty="0"/>
              <a:t>- objava številčnega stanja prijav (spletna stran MIZŠ)</a:t>
            </a:r>
          </a:p>
          <a:p>
            <a:pPr>
              <a:lnSpc>
                <a:spcPct val="110000"/>
              </a:lnSpc>
              <a:spcBef>
                <a:spcPts val="1000"/>
              </a:spcBef>
              <a:spcAft>
                <a:spcPts val="1000"/>
              </a:spcAft>
            </a:pPr>
            <a:r>
              <a:rPr lang="sl-SI" altLang="sl-SI" b="1" dirty="0"/>
              <a:t>do 6. 5. 2025 </a:t>
            </a:r>
            <a:r>
              <a:rPr lang="sl-SI" altLang="sl-SI" dirty="0"/>
              <a:t>- morebitni prenosi prijav za vpis v SŠ</a:t>
            </a:r>
          </a:p>
          <a:p>
            <a:pPr marL="0" indent="0" algn="ctr">
              <a:lnSpc>
                <a:spcPct val="110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rPr lang="sl-SI" altLang="sl-SI" dirty="0"/>
              <a:t>______________________________________________________________</a:t>
            </a:r>
          </a:p>
          <a:p>
            <a:pPr>
              <a:lnSpc>
                <a:spcPct val="110000"/>
              </a:lnSpc>
              <a:spcBef>
                <a:spcPts val="1000"/>
              </a:spcBef>
              <a:spcAft>
                <a:spcPts val="1000"/>
              </a:spcAft>
            </a:pPr>
            <a:r>
              <a:rPr lang="sl-SI" altLang="sl-SI" b="1" dirty="0"/>
              <a:t>2. 6. 2025 </a:t>
            </a:r>
            <a:r>
              <a:rPr lang="sl-SI" altLang="sl-SI" dirty="0"/>
              <a:t>- objava omejitve vpisa</a:t>
            </a:r>
          </a:p>
          <a:p>
            <a:pPr>
              <a:lnSpc>
                <a:spcPct val="110000"/>
              </a:lnSpc>
              <a:spcBef>
                <a:spcPts val="1000"/>
              </a:spcBef>
              <a:spcAft>
                <a:spcPts val="1000"/>
              </a:spcAft>
            </a:pPr>
            <a:r>
              <a:rPr lang="sl-SI" altLang="sl-SI" b="1" dirty="0"/>
              <a:t>16.-20. 6. 2025 </a:t>
            </a:r>
            <a:r>
              <a:rPr lang="sl-SI" altLang="sl-SI" dirty="0"/>
              <a:t>- vpis na šolah brez omejitve oziroma izvedba 1. kroga izbirnega postopka</a:t>
            </a:r>
          </a:p>
          <a:p>
            <a:pPr>
              <a:lnSpc>
                <a:spcPct val="110000"/>
              </a:lnSpc>
              <a:spcBef>
                <a:spcPts val="1000"/>
              </a:spcBef>
              <a:spcAft>
                <a:spcPts val="1000"/>
              </a:spcAft>
            </a:pPr>
            <a:r>
              <a:rPr lang="sl-SI" altLang="sl-SI" b="1" dirty="0"/>
              <a:t>20. 6. 2025 </a:t>
            </a:r>
            <a:r>
              <a:rPr lang="sl-SI" altLang="sl-SI" dirty="0"/>
              <a:t>- rezultati 1. kroga</a:t>
            </a:r>
          </a:p>
          <a:p>
            <a:pPr>
              <a:lnSpc>
                <a:spcPct val="110000"/>
              </a:lnSpc>
              <a:spcBef>
                <a:spcPts val="1000"/>
              </a:spcBef>
              <a:spcAft>
                <a:spcPts val="1000"/>
              </a:spcAft>
            </a:pPr>
            <a:r>
              <a:rPr lang="sl-SI" altLang="sl-SI" b="1" dirty="0"/>
              <a:t>26. 6. 2025 </a:t>
            </a:r>
            <a:r>
              <a:rPr lang="sl-SI" altLang="sl-SI" dirty="0"/>
              <a:t>- prijava za 2. krog</a:t>
            </a:r>
          </a:p>
          <a:p>
            <a:pPr>
              <a:lnSpc>
                <a:spcPct val="110000"/>
              </a:lnSpc>
              <a:spcBef>
                <a:spcPts val="1000"/>
              </a:spcBef>
              <a:spcAft>
                <a:spcPts val="1000"/>
              </a:spcAft>
            </a:pPr>
            <a:r>
              <a:rPr lang="sl-SI" altLang="sl-SI" b="1" dirty="0"/>
              <a:t>2.</a:t>
            </a:r>
            <a:r>
              <a:rPr lang="sl-SI" altLang="sl-SI" dirty="0"/>
              <a:t> in </a:t>
            </a:r>
            <a:r>
              <a:rPr lang="sl-SI" altLang="sl-SI" b="1" dirty="0"/>
              <a:t>3</a:t>
            </a:r>
            <a:r>
              <a:rPr lang="sl-SI" altLang="sl-SI" dirty="0"/>
              <a:t>. krog izbirnega postopka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725488" y="2349500"/>
            <a:ext cx="3111500" cy="246538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l-SI" altLang="sl-SI" dirty="0"/>
              <a:t>MERILA ZA IZBIRO V PRIMERU OMEJITVE VPISA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067944" y="595313"/>
            <a:ext cx="5004556" cy="5973762"/>
          </a:xfrm>
        </p:spPr>
        <p:txBody>
          <a:bodyPr wrap="square" numCol="1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spcBef>
                <a:spcPts val="1000"/>
              </a:spcBef>
              <a:spcAft>
                <a:spcPts val="1000"/>
              </a:spcAft>
            </a:pPr>
            <a:r>
              <a:rPr lang="sl-SI" altLang="sl-SI" sz="2400" dirty="0"/>
              <a:t>V primeru </a:t>
            </a:r>
            <a:r>
              <a:rPr lang="sl-SI" altLang="sl-SI" sz="2400" u="sng" dirty="0"/>
              <a:t>omejitve vpisa </a:t>
            </a:r>
            <a:r>
              <a:rPr lang="sl-SI" altLang="sl-SI" sz="2400" dirty="0"/>
              <a:t>so učenci izbrani na podlagi vsote:</a:t>
            </a:r>
          </a:p>
          <a:p>
            <a:pPr lvl="1" eaLnBrk="1" hangingPunct="1">
              <a:spcBef>
                <a:spcPts val="1000"/>
              </a:spcBef>
              <a:spcAft>
                <a:spcPts val="1000"/>
              </a:spcAft>
            </a:pPr>
            <a:r>
              <a:rPr lang="sl-SI" altLang="sl-SI" sz="2400" b="1" dirty="0"/>
              <a:t>60% </a:t>
            </a:r>
            <a:r>
              <a:rPr lang="sl-SI" altLang="sl-SI" sz="2400" dirty="0"/>
              <a:t>točk iz učnega uspeha</a:t>
            </a:r>
          </a:p>
          <a:p>
            <a:pPr lvl="2" eaLnBrk="1" hangingPunct="1">
              <a:spcBef>
                <a:spcPts val="500"/>
              </a:spcBef>
              <a:spcAft>
                <a:spcPts val="500"/>
              </a:spcAft>
            </a:pPr>
            <a:r>
              <a:rPr lang="sl-SI" altLang="sl-SI" sz="1800" dirty="0"/>
              <a:t>obvezni predmeti 7., 8. in 9. razreda, možnih 175 točk</a:t>
            </a:r>
          </a:p>
          <a:p>
            <a:pPr lvl="1" eaLnBrk="1" hangingPunct="1">
              <a:spcBef>
                <a:spcPts val="1000"/>
              </a:spcBef>
              <a:spcAft>
                <a:spcPts val="1000"/>
              </a:spcAft>
            </a:pPr>
            <a:r>
              <a:rPr lang="sl-SI" altLang="sl-SI" sz="2400" b="1" dirty="0"/>
              <a:t>40% </a:t>
            </a:r>
            <a:r>
              <a:rPr lang="sl-SI" altLang="sl-SI" sz="2400" dirty="0"/>
              <a:t>dosežki na </a:t>
            </a:r>
            <a:r>
              <a:rPr lang="sl-SI" altLang="sl-SI" sz="2400" dirty="0" err="1"/>
              <a:t>NPZ</a:t>
            </a:r>
            <a:r>
              <a:rPr lang="sl-SI" altLang="sl-SI" sz="2400" dirty="0">
                <a:solidFill>
                  <a:srgbClr val="FF0000"/>
                </a:solidFill>
              </a:rPr>
              <a:t>*</a:t>
            </a:r>
            <a:r>
              <a:rPr lang="sl-SI" altLang="sl-SI" sz="2400" dirty="0"/>
              <a:t> </a:t>
            </a:r>
          </a:p>
          <a:p>
            <a:pPr lvl="2" eaLnBrk="1" hangingPunct="1">
              <a:spcBef>
                <a:spcPts val="500"/>
              </a:spcBef>
              <a:spcAft>
                <a:spcPts val="500"/>
              </a:spcAft>
            </a:pPr>
            <a:r>
              <a:rPr lang="sl-SI" altLang="sl-SI" sz="2000" dirty="0"/>
              <a:t> </a:t>
            </a:r>
            <a:r>
              <a:rPr lang="sl-SI" altLang="sl-SI" sz="1800" dirty="0"/>
              <a:t>20% slovenščina in 20% matematika</a:t>
            </a:r>
          </a:p>
          <a:p>
            <a:pPr marL="342900" lvl="1" indent="0" eaLnBrk="1" hangingPunct="1">
              <a:spcBef>
                <a:spcPts val="1000"/>
              </a:spcBef>
              <a:spcAft>
                <a:spcPts val="1000"/>
              </a:spcAft>
              <a:buNone/>
            </a:pPr>
            <a:r>
              <a:rPr lang="sl-SI" altLang="sl-SI" sz="2400" dirty="0">
                <a:solidFill>
                  <a:schemeClr val="accent5"/>
                </a:solidFill>
              </a:rPr>
              <a:t>*</a:t>
            </a:r>
            <a:r>
              <a:rPr lang="sl-SI" altLang="sl-SI" sz="2400" dirty="0"/>
              <a:t> športni dosežki, preizkus nadarjenosti/spretnosti</a:t>
            </a:r>
          </a:p>
        </p:txBody>
      </p:sp>
      <p:pic>
        <p:nvPicPr>
          <p:cNvPr id="53253" name="Picture 102" descr="Slika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5756" y="306651"/>
            <a:ext cx="5254123" cy="69052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Pravokotnik 1"/>
          <p:cNvSpPr/>
          <p:nvPr/>
        </p:nvSpPr>
        <p:spPr>
          <a:xfrm>
            <a:off x="5227538" y="5939521"/>
            <a:ext cx="26853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b="0" i="0" dirty="0">
                <a:solidFill>
                  <a:srgbClr val="3E7C94"/>
                </a:solidFill>
                <a:effectLst/>
                <a:latin typeface="Republika"/>
                <a:hlinkClick r:id="rId4"/>
              </a:rPr>
              <a:t>Tabela za izračun točk v primeru omejitve vpisa</a:t>
            </a:r>
            <a:endParaRPr lang="sl-SI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5488" y="2349500"/>
            <a:ext cx="3111500" cy="2465388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l-SI" dirty="0"/>
              <a:t>DANAŠNJA VSEBINA</a:t>
            </a:r>
          </a:p>
        </p:txBody>
      </p:sp>
      <p:graphicFrame>
        <p:nvGraphicFramePr>
          <p:cNvPr id="16389" name="Označba mesta vsebine 2">
            <a:extLst>
              <a:ext uri="{FF2B5EF4-FFF2-40B4-BE49-F238E27FC236}">
                <a16:creationId xmlns:a16="http://schemas.microsoft.com/office/drawing/2014/main" id="{C0DCFE10-B2B6-47D1-B7BF-0D30194A4AE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1873322"/>
              </p:ext>
            </p:extLst>
          </p:nvPr>
        </p:nvGraphicFramePr>
        <p:xfrm>
          <a:off x="4416425" y="803275"/>
          <a:ext cx="4090988" cy="5248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8D604A1-1926-66E9-246E-E29E3B680B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NACIONALNO PREVERJANJE ZNANJA (NPZ)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C722C484-7002-FDB4-E88D-9AAA53B128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031940" y="804029"/>
            <a:ext cx="4482748" cy="2156919"/>
          </a:xfrm>
        </p:spPr>
        <p:txBody>
          <a:bodyPr>
            <a:normAutofit fontScale="92500" lnSpcReduction="20000"/>
          </a:bodyPr>
          <a:lstStyle/>
          <a:p>
            <a:r>
              <a:rPr lang="sl-SI" b="1" dirty="0">
                <a:solidFill>
                  <a:schemeClr val="tx1"/>
                </a:solidFill>
              </a:rPr>
              <a:t>zunanje</a:t>
            </a:r>
            <a:r>
              <a:rPr lang="sl-SI" dirty="0">
                <a:solidFill>
                  <a:schemeClr val="tx1"/>
                </a:solidFill>
              </a:rPr>
              <a:t> pisno preverjanje znanja, ki je obvezno za vse učence 3., 6. in 9. razreda</a:t>
            </a:r>
          </a:p>
          <a:p>
            <a:r>
              <a:rPr lang="sl-SI" dirty="0">
                <a:solidFill>
                  <a:schemeClr val="tx1"/>
                </a:solidFill>
              </a:rPr>
              <a:t>zagotavlja vsem učencem </a:t>
            </a:r>
            <a:r>
              <a:rPr lang="sl-SI" b="1" dirty="0">
                <a:solidFill>
                  <a:schemeClr val="tx1"/>
                </a:solidFill>
              </a:rPr>
              <a:t>enake možnosti </a:t>
            </a:r>
            <a:r>
              <a:rPr lang="sl-SI" dirty="0">
                <a:solidFill>
                  <a:schemeClr val="tx1"/>
                </a:solidFill>
              </a:rPr>
              <a:t>pri izkazovanju znanja</a:t>
            </a:r>
          </a:p>
          <a:p>
            <a:pPr marL="342900" lvl="1" indent="0">
              <a:buNone/>
            </a:pPr>
            <a:r>
              <a:rPr lang="sl-SI" dirty="0">
                <a:solidFill>
                  <a:schemeClr val="tx1"/>
                </a:solidFill>
                <a:sym typeface="Wingdings" panose="05000000000000000000" pitchFamily="2" charset="2"/>
              </a:rPr>
              <a:t> p</a:t>
            </a:r>
            <a:r>
              <a:rPr lang="sl-SI" dirty="0">
                <a:solidFill>
                  <a:schemeClr val="tx1"/>
                </a:solidFill>
              </a:rPr>
              <a:t>reverjanje iz posameznega predmeta učenci pišejo na isti dan z enakim preizkusom pod enakim pogoji</a:t>
            </a:r>
            <a:endParaRPr lang="sl-SI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marL="342900" lvl="1" indent="0">
              <a:buNone/>
            </a:pPr>
            <a:r>
              <a:rPr lang="sl-SI" dirty="0">
                <a:solidFill>
                  <a:schemeClr val="tx1"/>
                </a:solidFill>
                <a:sym typeface="Wingdings" panose="05000000000000000000" pitchFamily="2" charset="2"/>
              </a:rPr>
              <a:t>  izjema: učenci OPP</a:t>
            </a:r>
            <a:endParaRPr lang="sl-SI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sl-SI" dirty="0"/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B31118D3-E39D-270C-1AE6-99DF72AE8C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042784" y="2960948"/>
            <a:ext cx="4482748" cy="150008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l-SI" b="1" dirty="0">
                <a:solidFill>
                  <a:schemeClr val="tx1"/>
                </a:solidFill>
              </a:rPr>
              <a:t>CILJI:</a:t>
            </a:r>
          </a:p>
          <a:p>
            <a:pPr marL="0" indent="0">
              <a:buNone/>
            </a:pPr>
            <a:r>
              <a:rPr lang="sl-SI" dirty="0">
                <a:solidFill>
                  <a:schemeClr val="tx1"/>
                </a:solidFill>
                <a:sym typeface="Wingdings" panose="05000000000000000000" pitchFamily="2" charset="2"/>
              </a:rPr>
              <a:t>     preveriti doseganje ciljev in standardov znanja, določenih z učnimi načrti </a:t>
            </a:r>
          </a:p>
          <a:p>
            <a:pPr marL="0" indent="0">
              <a:buNone/>
            </a:pPr>
            <a:r>
              <a:rPr lang="sl-SI" dirty="0">
                <a:solidFill>
                  <a:schemeClr val="tx1"/>
                </a:solidFill>
                <a:sym typeface="Wingdings" panose="05000000000000000000" pitchFamily="2" charset="2"/>
              </a:rPr>
              <a:t>     pridobiti dodatne informacije o kakovosti znanja učencev</a:t>
            </a:r>
            <a:endParaRPr lang="sl-SI" dirty="0">
              <a:solidFill>
                <a:schemeClr val="tx1"/>
              </a:solidFill>
            </a:endParaRPr>
          </a:p>
          <a:p>
            <a:endParaRPr lang="sl-SI" dirty="0"/>
          </a:p>
        </p:txBody>
      </p:sp>
      <p:sp>
        <p:nvSpPr>
          <p:cNvPr id="6" name="PoljeZBesedilom 5">
            <a:extLst>
              <a:ext uri="{FF2B5EF4-FFF2-40B4-BE49-F238E27FC236}">
                <a16:creationId xmlns:a16="http://schemas.microsoft.com/office/drawing/2014/main" id="{F3B469AB-0D71-F69C-C756-91AB1571E4C1}"/>
              </a:ext>
            </a:extLst>
          </p:cNvPr>
          <p:cNvSpPr txBox="1"/>
          <p:nvPr/>
        </p:nvSpPr>
        <p:spPr>
          <a:xfrm>
            <a:off x="2375756" y="5013176"/>
            <a:ext cx="6768244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sl-SI" sz="1800" dirty="0">
                <a:solidFill>
                  <a:schemeClr val="tx1"/>
                </a:solidFill>
                <a:latin typeface="+mj-lt"/>
              </a:rPr>
              <a:t>NPZ iz SLOVENŠČINE v ponedeljek, </a:t>
            </a:r>
            <a:r>
              <a:rPr lang="sl-SI" sz="1800" b="1" dirty="0">
                <a:solidFill>
                  <a:schemeClr val="tx1"/>
                </a:solidFill>
                <a:latin typeface="+mj-lt"/>
              </a:rPr>
              <a:t>24. marca 2025,  za 3., 6. in 9. razred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sl-SI" sz="1800" dirty="0">
                <a:solidFill>
                  <a:schemeClr val="tx1"/>
                </a:solidFill>
                <a:latin typeface="+mj-lt"/>
              </a:rPr>
              <a:t>NPZ iz MATEMATIKE v četrtek, </a:t>
            </a:r>
            <a:r>
              <a:rPr lang="sl-SI" sz="1800" b="1" dirty="0">
                <a:solidFill>
                  <a:schemeClr val="tx1"/>
                </a:solidFill>
                <a:latin typeface="+mj-lt"/>
              </a:rPr>
              <a:t>27. marca 2025, za 3., 6. in 9. razred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sl-SI" sz="1800" dirty="0">
                <a:solidFill>
                  <a:schemeClr val="tx1"/>
                </a:solidFill>
                <a:latin typeface="+mj-lt"/>
              </a:rPr>
              <a:t>NPZ iz tujega jezika – ANGLEŠČINA v torek, </a:t>
            </a:r>
            <a:r>
              <a:rPr lang="sl-SI" sz="1800" b="1" dirty="0">
                <a:solidFill>
                  <a:schemeClr val="tx1"/>
                </a:solidFill>
                <a:latin typeface="+mj-lt"/>
              </a:rPr>
              <a:t>1. aprila 2025, za 6. razred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sl-SI" sz="1800" dirty="0">
                <a:solidFill>
                  <a:schemeClr val="tx1"/>
                </a:solidFill>
                <a:latin typeface="+mj-lt"/>
              </a:rPr>
              <a:t>NPZ iz tretjega predmeta - ŠPORT v torek, </a:t>
            </a:r>
            <a:r>
              <a:rPr lang="sl-SI" sz="1800" b="1" dirty="0">
                <a:solidFill>
                  <a:schemeClr val="tx1"/>
                </a:solidFill>
                <a:latin typeface="+mj-lt"/>
              </a:rPr>
              <a:t>1. aprila 2025, za 9. razred</a:t>
            </a:r>
            <a:endParaRPr lang="sl-SI" sz="18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287532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30BF282-F722-B32C-04F5-2CD28D416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/>
              <a:t>SEZNANITEV Z DOSEŽKI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F7D764DC-A8F8-1FF0-EE2B-E345116AB4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23014" y="804028"/>
            <a:ext cx="4091674" cy="3165031"/>
          </a:xfrm>
        </p:spPr>
        <p:txBody>
          <a:bodyPr>
            <a:normAutofit fontScale="40000" lnSpcReduction="20000"/>
          </a:bodyPr>
          <a:lstStyle/>
          <a:p>
            <a:pPr algn="just" fontAlgn="auto">
              <a:defRPr/>
            </a:pPr>
            <a:r>
              <a:rPr lang="sl-SI" sz="2800" b="1" dirty="0">
                <a:solidFill>
                  <a:schemeClr val="tx1"/>
                </a:solidFill>
              </a:rPr>
              <a:t>Od torka, 22. aprila 2025 od 8.00 do četrtka, 24. aprila 2025 do 22.00, Republiški izpitni center (RIC) omogoči učencem, staršem in šolam dostop do ovrednotenih preizkusov </a:t>
            </a:r>
            <a:r>
              <a:rPr lang="sl-SI" sz="2800" dirty="0">
                <a:solidFill>
                  <a:schemeClr val="tx1"/>
                </a:solidFill>
              </a:rPr>
              <a:t>preko povezave </a:t>
            </a:r>
            <a:r>
              <a:rPr lang="sl-SI" sz="2800" u="sng" dirty="0">
                <a:solidFill>
                  <a:schemeClr val="tx1"/>
                </a:solidFill>
                <a:hlinkClick r:id="rId2"/>
              </a:rPr>
              <a:t>https://npz.ric.si</a:t>
            </a:r>
            <a:r>
              <a:rPr lang="sl-SI" sz="2800" dirty="0">
                <a:solidFill>
                  <a:schemeClr val="tx1"/>
                </a:solidFill>
              </a:rPr>
              <a:t>. </a:t>
            </a:r>
          </a:p>
          <a:p>
            <a:pPr algn="just">
              <a:defRPr/>
            </a:pPr>
            <a:r>
              <a:rPr lang="sl-SI" sz="2800" dirty="0">
                <a:solidFill>
                  <a:schemeClr val="tx1"/>
                </a:solidFill>
              </a:rPr>
              <a:t>Za vstop v spletno aplikacijo </a:t>
            </a:r>
            <a:r>
              <a:rPr lang="sl-SI" sz="2800" u="sng" dirty="0">
                <a:solidFill>
                  <a:schemeClr val="tx1"/>
                </a:solidFill>
                <a:hlinkClick r:id="rId2"/>
              </a:rPr>
              <a:t>https://npz.ric.si</a:t>
            </a:r>
            <a:r>
              <a:rPr lang="sl-SI" sz="2800" dirty="0">
                <a:solidFill>
                  <a:schemeClr val="tx1"/>
                </a:solidFill>
              </a:rPr>
              <a:t> učenec potrebuje svojo </a:t>
            </a:r>
            <a:r>
              <a:rPr lang="sl-SI" sz="2800" b="1" dirty="0">
                <a:solidFill>
                  <a:schemeClr val="tx1"/>
                </a:solidFill>
              </a:rPr>
              <a:t>matično številko </a:t>
            </a:r>
            <a:r>
              <a:rPr lang="sl-SI" sz="2800" dirty="0">
                <a:solidFill>
                  <a:schemeClr val="tx1"/>
                </a:solidFill>
              </a:rPr>
              <a:t>in </a:t>
            </a:r>
            <a:r>
              <a:rPr lang="sl-SI" sz="2800" b="1" dirty="0">
                <a:solidFill>
                  <a:schemeClr val="tx1"/>
                </a:solidFill>
              </a:rPr>
              <a:t>šifro</a:t>
            </a:r>
            <a:r>
              <a:rPr lang="sl-SI" sz="2800" dirty="0">
                <a:solidFill>
                  <a:schemeClr val="tx1"/>
                </a:solidFill>
              </a:rPr>
              <a:t>, ki jo dobi v šoli na prvi dan pisanja preizkusa znanja.</a:t>
            </a:r>
          </a:p>
          <a:p>
            <a:pPr algn="just">
              <a:defRPr/>
            </a:pPr>
            <a:endParaRPr lang="sl-SI" sz="2800" dirty="0">
              <a:solidFill>
                <a:schemeClr val="tx1"/>
              </a:solidFill>
            </a:endParaRPr>
          </a:p>
          <a:p>
            <a:pPr algn="just">
              <a:defRPr/>
            </a:pPr>
            <a:r>
              <a:rPr lang="sl-SI" sz="2800" b="1" dirty="0">
                <a:solidFill>
                  <a:schemeClr val="tx1"/>
                </a:solidFill>
              </a:rPr>
              <a:t>Od torka, 22. aprila do petka, 25. aprila 2025 do 12.00, </a:t>
            </a:r>
            <a:r>
              <a:rPr lang="sl-SI" sz="2800" dirty="0">
                <a:solidFill>
                  <a:schemeClr val="tx1"/>
                </a:solidFill>
              </a:rPr>
              <a:t>imajo učenci možnost vnosa razlogov za ponovno vrednotenje posameznih nalog.</a:t>
            </a:r>
          </a:p>
          <a:p>
            <a:pPr algn="just">
              <a:defRPr/>
            </a:pPr>
            <a:endParaRPr lang="sl-SI" sz="2800" dirty="0">
              <a:solidFill>
                <a:schemeClr val="tx1"/>
              </a:solidFill>
            </a:endParaRPr>
          </a:p>
          <a:p>
            <a:pPr algn="just">
              <a:defRPr/>
            </a:pPr>
            <a:r>
              <a:rPr lang="sl-SI" sz="2800" dirty="0">
                <a:solidFill>
                  <a:schemeClr val="tx1"/>
                </a:solidFill>
              </a:rPr>
              <a:t> </a:t>
            </a:r>
            <a:r>
              <a:rPr lang="sl-SI" sz="2800" b="1" dirty="0">
                <a:solidFill>
                  <a:schemeClr val="tx1"/>
                </a:solidFill>
              </a:rPr>
              <a:t>V torek, 13. maja 2025, RIC </a:t>
            </a:r>
            <a:r>
              <a:rPr lang="sl-SI" sz="2800" dirty="0">
                <a:solidFill>
                  <a:schemeClr val="tx1"/>
                </a:solidFill>
              </a:rPr>
              <a:t>posreduje šolam spremembe dosežkov in učencem ponovno omogoči dostop do vpogleda dosežkov.</a:t>
            </a:r>
          </a:p>
          <a:p>
            <a:endParaRPr lang="sl-SI" dirty="0"/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68EF7A93-F5FE-7E01-B31D-5E66A7A84C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23013" y="4257092"/>
            <a:ext cx="4094404" cy="2232248"/>
          </a:xfrm>
        </p:spPr>
        <p:txBody>
          <a:bodyPr>
            <a:normAutofit fontScale="400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sl-SI" altLang="sl-SI" sz="3100" dirty="0">
                <a:solidFill>
                  <a:schemeClr val="tx1"/>
                </a:solidFill>
              </a:rPr>
              <a:t>Učenke in učenci ob koncu 3. in 6. razreda poleg spričevala prejmejo obvestilo o dosežkih pri NPZ, izraženih v odstotnih točkah.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l-SI" altLang="sl-SI" sz="3100" dirty="0">
                <a:solidFill>
                  <a:schemeClr val="tx1"/>
                </a:solidFill>
              </a:rPr>
              <a:t>Učenke in učenci ob koncu 9. razreda prejmejo dosežke NPZ-ja, </a:t>
            </a:r>
            <a:r>
              <a:rPr lang="sl-SI" altLang="sl-SI" sz="3100" b="1" dirty="0">
                <a:solidFill>
                  <a:srgbClr val="FF0000"/>
                </a:solidFill>
              </a:rPr>
              <a:t>zapisane v spričevalu.</a:t>
            </a:r>
          </a:p>
          <a:p>
            <a:pPr marL="342900" lvl="1" indent="0">
              <a:buNone/>
            </a:pPr>
            <a:r>
              <a:rPr lang="sl-SI" altLang="sl-SI" sz="2900" b="1" dirty="0">
                <a:solidFill>
                  <a:schemeClr val="tx1"/>
                </a:solidFill>
                <a:sym typeface="Wingdings" panose="05000000000000000000" pitchFamily="2" charset="2"/>
              </a:rPr>
              <a:t> Dosežki učencev pri NPZ (SLO + MAT) se bodo uporabili kot eno izmed meril za vpis v srednje šole v primeru omejitve vpisa.</a:t>
            </a:r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9055445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75627FE-0AC5-4349-AC08-45A58BEC9B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87AAF7B-2090-475D-9C3E-FDC03DD87A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3134" y="0"/>
            <a:ext cx="9438087" cy="6853238"/>
            <a:chOff x="-417513" y="0"/>
            <a:chExt cx="12584114" cy="6853238"/>
          </a:xfrm>
        </p:grpSpPr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F2DCEC33-4B31-44BC-99CB-9E4845DC4C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204E0A10-D288-4B22-87A1-737B0A37D1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9A3E042E-4911-425A-84BB-04BF90D077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3A49226D-3129-4C5A-9641-3D03BEEA79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34" name="Freeform 9">
              <a:extLst>
                <a:ext uri="{FF2B5EF4-FFF2-40B4-BE49-F238E27FC236}">
                  <a16:creationId xmlns:a16="http://schemas.microsoft.com/office/drawing/2014/main" id="{9CC3C315-B515-4DD8-AC22-9D8417B37F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36" name="Freeform 10">
              <a:extLst>
                <a:ext uri="{FF2B5EF4-FFF2-40B4-BE49-F238E27FC236}">
                  <a16:creationId xmlns:a16="http://schemas.microsoft.com/office/drawing/2014/main" id="{1A961828-F78F-4D56-A98E-037806C637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38" name="Freeform 11">
              <a:extLst>
                <a:ext uri="{FF2B5EF4-FFF2-40B4-BE49-F238E27FC236}">
                  <a16:creationId xmlns:a16="http://schemas.microsoft.com/office/drawing/2014/main" id="{739D4F9D-3728-42C1-8302-452D51321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39" name="Freeform 12">
              <a:extLst>
                <a:ext uri="{FF2B5EF4-FFF2-40B4-BE49-F238E27FC236}">
                  <a16:creationId xmlns:a16="http://schemas.microsoft.com/office/drawing/2014/main" id="{B4D9647E-354D-4CA8-B4A7-39172E5EA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40" name="Freeform 13">
              <a:extLst>
                <a:ext uri="{FF2B5EF4-FFF2-40B4-BE49-F238E27FC236}">
                  <a16:creationId xmlns:a16="http://schemas.microsoft.com/office/drawing/2014/main" id="{A3EC74E0-5222-4ACC-BCEC-1AA189D3BC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41" name="Freeform 14">
              <a:extLst>
                <a:ext uri="{FF2B5EF4-FFF2-40B4-BE49-F238E27FC236}">
                  <a16:creationId xmlns:a16="http://schemas.microsoft.com/office/drawing/2014/main" id="{C0AE72B4-084D-42E6-ABED-5FD4650D4B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42" name="Freeform 15">
              <a:extLst>
                <a:ext uri="{FF2B5EF4-FFF2-40B4-BE49-F238E27FC236}">
                  <a16:creationId xmlns:a16="http://schemas.microsoft.com/office/drawing/2014/main" id="{C9D1F5DD-8D50-4098-8D2B-10E2847527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43" name="Freeform 16">
              <a:extLst>
                <a:ext uri="{FF2B5EF4-FFF2-40B4-BE49-F238E27FC236}">
                  <a16:creationId xmlns:a16="http://schemas.microsoft.com/office/drawing/2014/main" id="{D48F3941-C3C7-4589-AA46-067F6BB2D0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44" name="Freeform 17">
              <a:extLst>
                <a:ext uri="{FF2B5EF4-FFF2-40B4-BE49-F238E27FC236}">
                  <a16:creationId xmlns:a16="http://schemas.microsoft.com/office/drawing/2014/main" id="{C16BBE9A-4BE3-4401-82C5-8041DB14E5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45" name="Freeform 18">
              <a:extLst>
                <a:ext uri="{FF2B5EF4-FFF2-40B4-BE49-F238E27FC236}">
                  <a16:creationId xmlns:a16="http://schemas.microsoft.com/office/drawing/2014/main" id="{06180330-CCD3-4D14-A652-D60C28252D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46" name="Freeform 19">
              <a:extLst>
                <a:ext uri="{FF2B5EF4-FFF2-40B4-BE49-F238E27FC236}">
                  <a16:creationId xmlns:a16="http://schemas.microsoft.com/office/drawing/2014/main" id="{616C90F6-4133-43A5-B47C-7750FE2819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47" name="Freeform 20">
              <a:extLst>
                <a:ext uri="{FF2B5EF4-FFF2-40B4-BE49-F238E27FC236}">
                  <a16:creationId xmlns:a16="http://schemas.microsoft.com/office/drawing/2014/main" id="{D7C03F90-E828-4414-8A53-92069FFB68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48" name="Freeform 21">
              <a:extLst>
                <a:ext uri="{FF2B5EF4-FFF2-40B4-BE49-F238E27FC236}">
                  <a16:creationId xmlns:a16="http://schemas.microsoft.com/office/drawing/2014/main" id="{6ADDE443-75AA-4F32-A2EE-272C4347CE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49" name="Freeform 22">
              <a:extLst>
                <a:ext uri="{FF2B5EF4-FFF2-40B4-BE49-F238E27FC236}">
                  <a16:creationId xmlns:a16="http://schemas.microsoft.com/office/drawing/2014/main" id="{ACD281C1-1D59-453F-A33A-D83E39EB0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50" name="Freeform 23">
              <a:extLst>
                <a:ext uri="{FF2B5EF4-FFF2-40B4-BE49-F238E27FC236}">
                  <a16:creationId xmlns:a16="http://schemas.microsoft.com/office/drawing/2014/main" id="{60217FAC-29FE-4D6B-9BB4-FF41AA7565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51" name="Freeform 24">
              <a:extLst>
                <a:ext uri="{FF2B5EF4-FFF2-40B4-BE49-F238E27FC236}">
                  <a16:creationId xmlns:a16="http://schemas.microsoft.com/office/drawing/2014/main" id="{0D3CC33A-6E36-4A72-9965-8E20FB05D1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52" name="Freeform 25">
              <a:extLst>
                <a:ext uri="{FF2B5EF4-FFF2-40B4-BE49-F238E27FC236}">
                  <a16:creationId xmlns:a16="http://schemas.microsoft.com/office/drawing/2014/main" id="{F128F04E-05CD-4035-A32B-6E9ABAB931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</p:grpSp>
      <p:sp>
        <p:nvSpPr>
          <p:cNvPr id="35" name="Rectangle 34">
            <a:extLst>
              <a:ext uri="{FF2B5EF4-FFF2-40B4-BE49-F238E27FC236}">
                <a16:creationId xmlns:a16="http://schemas.microsoft.com/office/drawing/2014/main" id="{BC2574CF-1D35-4994-87BD-5A3378E1A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7883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>
          <a:xfrm>
            <a:off x="484094" y="960120"/>
            <a:ext cx="2899271" cy="4171278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 algn="r"/>
            <a:r>
              <a:rPr lang="sl-SI" sz="3800" dirty="0">
                <a:solidFill>
                  <a:schemeClr val="tx1"/>
                </a:solidFill>
              </a:rPr>
              <a:t>Nadomestne točke na NPZ</a:t>
            </a: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68B6AB33-DFE6-4FE4-94FE-C9E25424AD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564197" y="1200150"/>
            <a:ext cx="0" cy="354397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značba mesta vsebine 4"/>
          <p:cNvSpPr>
            <a:spLocks noGrp="1"/>
          </p:cNvSpPr>
          <p:nvPr>
            <p:ph idx="1"/>
          </p:nvPr>
        </p:nvSpPr>
        <p:spPr>
          <a:xfrm>
            <a:off x="3763869" y="702053"/>
            <a:ext cx="4975020" cy="213072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70000"/>
              </a:lnSpc>
              <a:spcBef>
                <a:spcPts val="1000"/>
              </a:spcBef>
              <a:spcAft>
                <a:spcPts val="1000"/>
              </a:spcAft>
            </a:pPr>
            <a:r>
              <a:rPr lang="sl-SI" sz="3700" b="1" dirty="0"/>
              <a:t>OPRAVIČLJIVA ODSOTNOST</a:t>
            </a:r>
            <a:r>
              <a:rPr lang="sl-SI" sz="3700" dirty="0"/>
              <a:t> na NPZ </a:t>
            </a:r>
            <a:r>
              <a:rPr lang="sl-SI" sz="3700" dirty="0">
                <a:sym typeface="Wingdings" panose="05000000000000000000" pitchFamily="2" charset="2"/>
              </a:rPr>
              <a:t> </a:t>
            </a:r>
            <a:endParaRPr lang="sl-SI" sz="3400" dirty="0">
              <a:solidFill>
                <a:schemeClr val="accent5"/>
              </a:solidFill>
            </a:endParaRPr>
          </a:p>
          <a:p>
            <a:pPr marL="342900" lvl="1" indent="0">
              <a:spcBef>
                <a:spcPts val="1000"/>
              </a:spcBef>
              <a:spcAft>
                <a:spcPts val="1000"/>
              </a:spcAft>
              <a:buNone/>
            </a:pPr>
            <a:endParaRPr lang="sl-SI" sz="2400" dirty="0"/>
          </a:p>
          <a:p>
            <a:pPr marL="342900" lvl="1" indent="0">
              <a:spcBef>
                <a:spcPts val="1000"/>
              </a:spcBef>
              <a:spcAft>
                <a:spcPts val="1000"/>
              </a:spcAft>
              <a:buNone/>
            </a:pPr>
            <a:endParaRPr lang="sl-SI" sz="2400" dirty="0"/>
          </a:p>
          <a:p>
            <a:pPr marL="342900" lvl="1" indent="0">
              <a:spcBef>
                <a:spcPts val="1000"/>
              </a:spcBef>
              <a:spcAft>
                <a:spcPts val="1000"/>
              </a:spcAft>
              <a:buNone/>
            </a:pPr>
            <a:endParaRPr lang="sl-SI" sz="2400" dirty="0"/>
          </a:p>
          <a:p>
            <a:pPr marL="342900" lvl="1" indent="0">
              <a:spcBef>
                <a:spcPts val="1000"/>
              </a:spcBef>
              <a:spcAft>
                <a:spcPts val="1000"/>
              </a:spcAft>
              <a:buNone/>
            </a:pPr>
            <a:endParaRPr lang="sl-SI" sz="2400" dirty="0"/>
          </a:p>
          <a:p>
            <a:pPr marL="342900" lvl="1" indent="0">
              <a:spcBef>
                <a:spcPts val="1000"/>
              </a:spcBef>
              <a:spcAft>
                <a:spcPts val="1000"/>
              </a:spcAft>
              <a:buNone/>
            </a:pPr>
            <a:endParaRPr lang="sl-SI" sz="2400" dirty="0"/>
          </a:p>
          <a:p>
            <a:pPr marL="342900" lvl="1" indent="0" algn="ctr">
              <a:spcBef>
                <a:spcPts val="1000"/>
              </a:spcBef>
              <a:spcAft>
                <a:spcPts val="1000"/>
              </a:spcAft>
              <a:buNone/>
            </a:pPr>
            <a:r>
              <a:rPr lang="sl-SI" sz="8000" b="1" dirty="0"/>
              <a:t>OPRAVIČLJIVA ODSOTNOST NA NPZ</a:t>
            </a:r>
          </a:p>
          <a:p>
            <a:pPr marL="342900" lvl="1" indent="0" algn="ctr">
              <a:spcBef>
                <a:spcPts val="1000"/>
              </a:spcBef>
              <a:spcAft>
                <a:spcPts val="1000"/>
              </a:spcAft>
              <a:buNone/>
            </a:pPr>
            <a:endParaRPr lang="sl-SI" sz="2400" dirty="0"/>
          </a:p>
          <a:p>
            <a:pPr marL="342900" lvl="1" indent="0" algn="ctr">
              <a:spcBef>
                <a:spcPts val="1000"/>
              </a:spcBef>
              <a:spcAft>
                <a:spcPts val="1000"/>
              </a:spcAft>
              <a:buNone/>
            </a:pPr>
            <a:endParaRPr lang="sl-SI" sz="2400" dirty="0"/>
          </a:p>
          <a:p>
            <a:pPr marL="342900" lvl="1" indent="0" algn="ctr">
              <a:spcBef>
                <a:spcPts val="1000"/>
              </a:spcBef>
              <a:spcAft>
                <a:spcPts val="1000"/>
              </a:spcAft>
              <a:buNone/>
            </a:pPr>
            <a:endParaRPr lang="sl-SI" sz="2400" dirty="0"/>
          </a:p>
          <a:p>
            <a:pPr marL="342900" lvl="1" indent="0" algn="ctr">
              <a:spcBef>
                <a:spcPts val="1000"/>
              </a:spcBef>
              <a:spcAft>
                <a:spcPts val="1000"/>
              </a:spcAft>
              <a:buNone/>
            </a:pPr>
            <a:endParaRPr lang="sl-SI" sz="2400" dirty="0"/>
          </a:p>
          <a:p>
            <a:pPr marL="342900" lvl="1" indent="0" algn="ctr">
              <a:spcBef>
                <a:spcPts val="1000"/>
              </a:spcBef>
              <a:spcAft>
                <a:spcPts val="1000"/>
              </a:spcAft>
              <a:buNone/>
            </a:pPr>
            <a:endParaRPr lang="sl-SI" sz="2400" dirty="0"/>
          </a:p>
          <a:p>
            <a:pPr marL="342900" lvl="1" indent="0" algn="ctr">
              <a:spcBef>
                <a:spcPts val="1000"/>
              </a:spcBef>
              <a:spcAft>
                <a:spcPts val="1000"/>
              </a:spcAft>
              <a:buNone/>
            </a:pPr>
            <a:endParaRPr lang="sl-SI" sz="2400" dirty="0"/>
          </a:p>
          <a:p>
            <a:pPr marL="0" indent="0">
              <a:spcBef>
                <a:spcPts val="1000"/>
              </a:spcBef>
              <a:spcAft>
                <a:spcPts val="1000"/>
              </a:spcAft>
              <a:buNone/>
            </a:pPr>
            <a:endParaRPr lang="sl-SI" sz="2800" dirty="0"/>
          </a:p>
          <a:p>
            <a:pPr>
              <a:spcBef>
                <a:spcPts val="1000"/>
              </a:spcBef>
              <a:spcAft>
                <a:spcPts val="1000"/>
              </a:spcAft>
            </a:pPr>
            <a:endParaRPr lang="sl-SI" sz="2800" dirty="0"/>
          </a:p>
          <a:p>
            <a:pPr marL="0" indent="0">
              <a:spcBef>
                <a:spcPts val="1000"/>
              </a:spcBef>
              <a:spcAft>
                <a:spcPts val="1000"/>
              </a:spcAft>
              <a:buNone/>
            </a:pPr>
            <a:endParaRPr lang="sl-SI" sz="2800" dirty="0"/>
          </a:p>
        </p:txBody>
      </p:sp>
      <p:sp>
        <p:nvSpPr>
          <p:cNvPr id="4" name="Puščica: dol 3">
            <a:extLst>
              <a:ext uri="{FF2B5EF4-FFF2-40B4-BE49-F238E27FC236}">
                <a16:creationId xmlns:a16="http://schemas.microsoft.com/office/drawing/2014/main" id="{8A4D962E-7054-92F5-890E-70BC37270513}"/>
              </a:ext>
            </a:extLst>
          </p:cNvPr>
          <p:cNvSpPr/>
          <p:nvPr/>
        </p:nvSpPr>
        <p:spPr>
          <a:xfrm>
            <a:off x="6209801" y="4171362"/>
            <a:ext cx="162400" cy="301228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pic>
        <p:nvPicPr>
          <p:cNvPr id="6" name="Picture 7" descr="Klicaj - www.klarinsvet.si">
            <a:extLst>
              <a:ext uri="{FF2B5EF4-FFF2-40B4-BE49-F238E27FC236}">
                <a16:creationId xmlns:a16="http://schemas.microsoft.com/office/drawing/2014/main" id="{DA125194-660C-BBD9-3B8E-F3E93565C6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894" t="6831" r="34834"/>
          <a:stretch>
            <a:fillRect/>
          </a:stretch>
        </p:blipFill>
        <p:spPr bwMode="auto">
          <a:xfrm>
            <a:off x="6955633" y="5169124"/>
            <a:ext cx="172576" cy="434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Slika 14">
            <a:extLst>
              <a:ext uri="{FF2B5EF4-FFF2-40B4-BE49-F238E27FC236}">
                <a16:creationId xmlns:a16="http://schemas.microsoft.com/office/drawing/2014/main" id="{EF79DF46-1B93-42CB-A18F-1F2F1C22059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7201" t="30469" r="27937" b="20213"/>
          <a:stretch/>
        </p:blipFill>
        <p:spPr>
          <a:xfrm>
            <a:off x="3780236" y="532825"/>
            <a:ext cx="4958653" cy="3406939"/>
          </a:xfrm>
          <a:prstGeom prst="rect">
            <a:avLst/>
          </a:prstGeom>
        </p:spPr>
      </p:pic>
      <p:pic>
        <p:nvPicPr>
          <p:cNvPr id="2" name="Picture 7" descr="Klicaj - www.klarinsvet.si">
            <a:extLst>
              <a:ext uri="{FF2B5EF4-FFF2-40B4-BE49-F238E27FC236}">
                <a16:creationId xmlns:a16="http://schemas.microsoft.com/office/drawing/2014/main" id="{8486213D-D6AB-40F1-6989-F7FF6201FA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894" t="6831" r="34834"/>
          <a:stretch>
            <a:fillRect/>
          </a:stretch>
        </p:blipFill>
        <p:spPr bwMode="auto">
          <a:xfrm flipH="1">
            <a:off x="8539379" y="904024"/>
            <a:ext cx="453087" cy="1475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Pravokotnik 16">
            <a:extLst>
              <a:ext uri="{FF2B5EF4-FFF2-40B4-BE49-F238E27FC236}">
                <a16:creationId xmlns:a16="http://schemas.microsoft.com/office/drawing/2014/main" id="{268CB5F0-68CD-43E5-B4B6-FFE883932519}"/>
              </a:ext>
            </a:extLst>
          </p:cNvPr>
          <p:cNvSpPr/>
          <p:nvPr/>
        </p:nvSpPr>
        <p:spPr>
          <a:xfrm>
            <a:off x="6135231" y="2956186"/>
            <a:ext cx="2412268" cy="108012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53" name="Pravokotnik 52">
            <a:extLst>
              <a:ext uri="{FF2B5EF4-FFF2-40B4-BE49-F238E27FC236}">
                <a16:creationId xmlns:a16="http://schemas.microsoft.com/office/drawing/2014/main" id="{B193F847-6B90-40E8-8039-FA047192506E}"/>
              </a:ext>
            </a:extLst>
          </p:cNvPr>
          <p:cNvSpPr/>
          <p:nvPr/>
        </p:nvSpPr>
        <p:spPr>
          <a:xfrm>
            <a:off x="7956704" y="3070312"/>
            <a:ext cx="665551" cy="127236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54" name="Pravokotnik 53">
            <a:extLst>
              <a:ext uri="{FF2B5EF4-FFF2-40B4-BE49-F238E27FC236}">
                <a16:creationId xmlns:a16="http://schemas.microsoft.com/office/drawing/2014/main" id="{9A5C1EFB-F837-4299-86C4-134032268DE8}"/>
              </a:ext>
            </a:extLst>
          </p:cNvPr>
          <p:cNvSpPr/>
          <p:nvPr/>
        </p:nvSpPr>
        <p:spPr>
          <a:xfrm>
            <a:off x="3876677" y="3208338"/>
            <a:ext cx="1328161" cy="113594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56" name="Označba mesta vsebine 3">
            <a:extLst>
              <a:ext uri="{FF2B5EF4-FFF2-40B4-BE49-F238E27FC236}">
                <a16:creationId xmlns:a16="http://schemas.microsoft.com/office/drawing/2014/main" id="{C0175325-EB6F-4514-AD1B-650EEC9E773F}"/>
              </a:ext>
            </a:extLst>
          </p:cNvPr>
          <p:cNvSpPr txBox="1">
            <a:spLocks/>
          </p:cNvSpPr>
          <p:nvPr/>
        </p:nvSpPr>
        <p:spPr>
          <a:xfrm>
            <a:off x="3797605" y="4586135"/>
            <a:ext cx="4758229" cy="987860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171450" indent="-171450" algn="l" defTabSz="685800" rtl="0" eaLnBrk="0" fontAlgn="base" hangingPunct="0">
              <a:lnSpc>
                <a:spcPct val="120000"/>
              </a:lnSpc>
              <a:spcBef>
                <a:spcPts val="750"/>
              </a:spcBef>
              <a:spcAft>
                <a:spcPct val="0"/>
              </a:spcAft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514350" indent="-171450" algn="l" defTabSz="685800" rtl="0" eaLnBrk="0" fontAlgn="base" hangingPunct="0">
              <a:lnSpc>
                <a:spcPct val="120000"/>
              </a:lnSpc>
              <a:spcBef>
                <a:spcPts val="375"/>
              </a:spcBef>
              <a:spcAft>
                <a:spcPct val="0"/>
              </a:spcAft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857250" indent="-171450" algn="l" defTabSz="685800" rtl="0" eaLnBrk="0" fontAlgn="base" hangingPunct="0">
              <a:lnSpc>
                <a:spcPct val="120000"/>
              </a:lnSpc>
              <a:spcBef>
                <a:spcPts val="375"/>
              </a:spcBef>
              <a:spcAft>
                <a:spcPct val="0"/>
              </a:spcAft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200150" indent="-171450" algn="l" defTabSz="685800" rtl="0" eaLnBrk="0" fontAlgn="base" hangingPunct="0">
              <a:lnSpc>
                <a:spcPct val="120000"/>
              </a:lnSpc>
              <a:spcBef>
                <a:spcPts val="375"/>
              </a:spcBef>
              <a:spcAft>
                <a:spcPct val="0"/>
              </a:spcAft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1543050" indent="-171450" algn="l" defTabSz="685800" rtl="0" eaLnBrk="0" fontAlgn="base" hangingPunct="0">
              <a:lnSpc>
                <a:spcPct val="120000"/>
              </a:lnSpc>
              <a:spcBef>
                <a:spcPts val="375"/>
              </a:spcBef>
              <a:spcAft>
                <a:spcPct val="0"/>
              </a:spcAft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1885950" indent="-171450" algn="l" defTabSz="685800" rtl="0" eaLnBrk="1" latinLnBrk="0" hangingPunct="1">
              <a:lnSpc>
                <a:spcPct val="120000"/>
              </a:lnSpc>
              <a:spcBef>
                <a:spcPts val="375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900" kern="1200">
                <a:solidFill>
                  <a:schemeClr val="tx1"/>
                </a:solidFill>
                <a:effectLst/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6pPr>
            <a:lvl7pPr marL="2228850" indent="-171450" algn="l" defTabSz="685800" rtl="0" eaLnBrk="1" latinLnBrk="0" hangingPunct="1">
              <a:lnSpc>
                <a:spcPct val="120000"/>
              </a:lnSpc>
              <a:spcBef>
                <a:spcPts val="375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900" kern="1200">
                <a:solidFill>
                  <a:schemeClr val="tx1"/>
                </a:solidFill>
                <a:effectLst/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7pPr>
            <a:lvl8pPr marL="2571750" indent="-171450" algn="l" defTabSz="685800" rtl="0" eaLnBrk="1" latinLnBrk="0" hangingPunct="1">
              <a:lnSpc>
                <a:spcPct val="120000"/>
              </a:lnSpc>
              <a:spcBef>
                <a:spcPts val="375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900" kern="1200">
                <a:solidFill>
                  <a:schemeClr val="tx1"/>
                </a:solidFill>
                <a:effectLst/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8pPr>
            <a:lvl9pPr marL="2914650" indent="-171450" algn="l" defTabSz="685800" rtl="0" eaLnBrk="1" latinLnBrk="0" hangingPunct="1">
              <a:lnSpc>
                <a:spcPct val="120000"/>
              </a:lnSpc>
              <a:spcBef>
                <a:spcPts val="375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900" kern="1200">
                <a:solidFill>
                  <a:schemeClr val="tx1"/>
                </a:solidFill>
                <a:effectLst/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9pPr>
          </a:lstStyle>
          <a:p>
            <a:pPr marL="0" indent="0">
              <a:buNone/>
            </a:pPr>
            <a:r>
              <a:rPr lang="sl-SI" dirty="0"/>
              <a:t>V tem primeru se izračuna mediana dosežkov na NPZ tistih kandidatov, ki imajo enak seštevek zaključnih ocen pri SLO ali MAT v 7., 8. in 9. razredu.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sl-SI" dirty="0"/>
          </a:p>
          <a:p>
            <a:pPr marL="0" indent="0">
              <a:buFont typeface="Wingdings" panose="05000000000000000000" pitchFamily="2" charset="2"/>
              <a:buNone/>
            </a:pPr>
            <a:r>
              <a:rPr lang="sl-SI" b="1" u="sng" dirty="0"/>
              <a:t>NEOPRAVIČLJIVA ODSOTNOST NA NPZ </a:t>
            </a:r>
            <a:r>
              <a:rPr lang="sl-SI" b="1" u="sng" dirty="0">
                <a:sym typeface="Wingdings" panose="05000000000000000000" pitchFamily="2" charset="2"/>
              </a:rPr>
              <a:t> NI TOČK!</a:t>
            </a:r>
            <a:endParaRPr lang="sl-SI" b="1" u="sng" dirty="0"/>
          </a:p>
        </p:txBody>
      </p:sp>
      <p:sp>
        <p:nvSpPr>
          <p:cNvPr id="18" name="Pravokotnik 17">
            <a:extLst>
              <a:ext uri="{FF2B5EF4-FFF2-40B4-BE49-F238E27FC236}">
                <a16:creationId xmlns:a16="http://schemas.microsoft.com/office/drawing/2014/main" id="{26F2E445-F2BE-475F-BE8A-FC48963F4AD0}"/>
              </a:ext>
            </a:extLst>
          </p:cNvPr>
          <p:cNvSpPr/>
          <p:nvPr/>
        </p:nvSpPr>
        <p:spPr>
          <a:xfrm>
            <a:off x="5518996" y="3845787"/>
            <a:ext cx="345121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1100" dirty="0">
                <a:solidFill>
                  <a:schemeClr val="accent1"/>
                </a:solidFill>
                <a:latin typeface="Google Sans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Pravilnik o nacionalnem preverjanju znanja v osnovni šoli</a:t>
            </a:r>
            <a:endParaRPr lang="sl-SI" sz="1100" b="0" i="0" u="none" strike="noStrike" dirty="0">
              <a:solidFill>
                <a:schemeClr val="accent1"/>
              </a:solidFill>
              <a:effectLst/>
              <a:latin typeface="Google Sans"/>
              <a:hlinkClick r:id="rId5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5488" y="2349500"/>
            <a:ext cx="3111500" cy="2465388"/>
          </a:xfrm>
        </p:spPr>
        <p:txBody>
          <a:bodyPr/>
          <a:lstStyle/>
          <a:p>
            <a:pPr>
              <a:defRPr/>
            </a:pPr>
            <a:r>
              <a:rPr lang="sl-SI" dirty="0"/>
              <a:t>Dijaški</a:t>
            </a:r>
            <a:br>
              <a:rPr lang="sl-SI" dirty="0"/>
            </a:br>
            <a:r>
              <a:rPr lang="sl-SI" dirty="0"/>
              <a:t>domovi</a:t>
            </a:r>
          </a:p>
        </p:txBody>
      </p:sp>
      <p:sp>
        <p:nvSpPr>
          <p:cNvPr id="56323" name="Označba mesta vsebine 2"/>
          <p:cNvSpPr>
            <a:spLocks noGrp="1"/>
          </p:cNvSpPr>
          <p:nvPr>
            <p:ph idx="1"/>
          </p:nvPr>
        </p:nvSpPr>
        <p:spPr bwMode="auto">
          <a:xfrm>
            <a:off x="4416425" y="803275"/>
            <a:ext cx="4090988" cy="5248275"/>
          </a:xfrm>
        </p:spPr>
        <p:txBody>
          <a:bodyPr wrap="square" numCol="1" anchorCtr="0" compatLnSpc="1">
            <a:prstTxWarp prst="textNoShape">
              <a:avLst/>
            </a:prstTxWarp>
            <a:normAutofit fontScale="85000" lnSpcReduction="10000"/>
          </a:bodyPr>
          <a:lstStyle/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sl-SI" altLang="sl-SI" sz="2400"/>
              <a:t>INFORMATIVNI DAN </a:t>
            </a:r>
          </a:p>
          <a:p>
            <a:pPr lvl="1">
              <a:spcBef>
                <a:spcPts val="1000"/>
              </a:spcBef>
              <a:spcAft>
                <a:spcPts val="1000"/>
              </a:spcAft>
            </a:pPr>
            <a:r>
              <a:rPr lang="sl-SI" altLang="sl-SI" sz="2200" b="1"/>
              <a:t>14. in 15. februarja 2025</a:t>
            </a:r>
          </a:p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sl-SI" altLang="sl-SI" sz="2400"/>
              <a:t>PRIJAVA ZA SPREJEM</a:t>
            </a:r>
          </a:p>
          <a:p>
            <a:pPr lvl="1">
              <a:spcBef>
                <a:spcPts val="1000"/>
              </a:spcBef>
              <a:spcAft>
                <a:spcPts val="1000"/>
              </a:spcAft>
            </a:pPr>
            <a:r>
              <a:rPr lang="sl-SI" altLang="sl-SI" sz="2200" b="1"/>
              <a:t>do 2. aprila 2025 </a:t>
            </a:r>
            <a:r>
              <a:rPr lang="sl-SI" altLang="sl-SI" sz="2200"/>
              <a:t>kandidati pošljejo izpolnjeno prijavnico za sprejem v dijaški dom (</a:t>
            </a:r>
            <a:r>
              <a:rPr lang="sl-SI" altLang="sl-SI" sz="2200" u="sng">
                <a:hlinkClick r:id="rId3"/>
              </a:rPr>
              <a:t>prijavnica</a:t>
            </a:r>
            <a:r>
              <a:rPr lang="sl-SI" altLang="sl-SI" sz="2200"/>
              <a:t>)</a:t>
            </a:r>
          </a:p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sl-SI" altLang="sl-SI" sz="2400"/>
              <a:t>VPIS V DIJAŠKE DOMOVE </a:t>
            </a:r>
          </a:p>
          <a:p>
            <a:pPr lvl="1">
              <a:spcBef>
                <a:spcPts val="1000"/>
              </a:spcBef>
              <a:spcAft>
                <a:spcPts val="1000"/>
              </a:spcAft>
            </a:pPr>
            <a:r>
              <a:rPr lang="sl-SI" altLang="sl-SI" sz="2200" b="1"/>
              <a:t>od 3</a:t>
            </a:r>
            <a:r>
              <a:rPr lang="sl-SI" altLang="sl-SI" sz="2200"/>
              <a:t>. </a:t>
            </a:r>
            <a:r>
              <a:rPr lang="sl-SI" altLang="sl-SI" sz="2200" b="1"/>
              <a:t>do 8. julija 2025</a:t>
            </a:r>
            <a:r>
              <a:rPr lang="sl-SI" altLang="sl-SI" sz="2200"/>
              <a:t> v dijaške domove brez omejitve vpisa oziroma </a:t>
            </a:r>
            <a:r>
              <a:rPr lang="sl-SI" altLang="sl-SI" sz="2200" b="1"/>
              <a:t>do 11. julija 2025 </a:t>
            </a:r>
            <a:r>
              <a:rPr lang="sl-SI" altLang="sl-SI" sz="2200"/>
              <a:t>v dijaške domove z omejitvijo vpisa</a:t>
            </a:r>
            <a:endParaRPr lang="sl-SI" altLang="sl-SI" sz="2200" b="1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58900" y="2055813"/>
            <a:ext cx="6429375" cy="1809750"/>
          </a:xfrm>
        </p:spPr>
        <p:txBody>
          <a:bodyPr anchor="t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l-SI" altLang="sl-SI" dirty="0"/>
              <a:t>ŠTIPENDIRANJE</a:t>
            </a:r>
          </a:p>
        </p:txBody>
      </p:sp>
      <p:pic>
        <p:nvPicPr>
          <p:cNvPr id="58371" name="Picture 8" descr="Rezultat iskanja slik za vpis v srednjo šol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4213" y="3033713"/>
            <a:ext cx="2695575" cy="130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Naslov 1">
            <a:extLst>
              <a:ext uri="{FF2B5EF4-FFF2-40B4-BE49-F238E27FC236}">
                <a16:creationId xmlns:a16="http://schemas.microsoft.com/office/drawing/2014/main" id="{BE90F0C3-AC59-45CB-BE5E-FF0C74DE45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5488" y="2349500"/>
            <a:ext cx="3111500" cy="246538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l-SI" altLang="sl-SI" dirty="0"/>
              <a:t>VRSTE</a:t>
            </a:r>
            <a:br>
              <a:rPr lang="sl-SI" altLang="sl-SI" dirty="0"/>
            </a:br>
            <a:r>
              <a:rPr lang="sl-SI" altLang="sl-SI" dirty="0"/>
              <a:t>ŠTIPENDIJ</a:t>
            </a:r>
          </a:p>
        </p:txBody>
      </p:sp>
      <p:sp>
        <p:nvSpPr>
          <p:cNvPr id="60419" name="Ograda vsebine 2"/>
          <p:cNvSpPr>
            <a:spLocks noGrp="1" noChangeArrowheads="1"/>
          </p:cNvSpPr>
          <p:nvPr>
            <p:ph idx="1"/>
          </p:nvPr>
        </p:nvSpPr>
        <p:spPr bwMode="auto">
          <a:xfrm>
            <a:off x="4381500" y="406400"/>
            <a:ext cx="4500563" cy="5794375"/>
          </a:xfrm>
        </p:spPr>
        <p:txBody>
          <a:bodyPr wrap="square" numCol="1" anchorCtr="0" compatLnSpc="1">
            <a:prstTxWarp prst="textNoShape">
              <a:avLst/>
            </a:prstTxWarp>
            <a:normAutofit lnSpcReduction="10000"/>
          </a:bodyPr>
          <a:lstStyle/>
          <a:p>
            <a:pPr eaLnBrk="1" hangingPunct="1">
              <a:spcBef>
                <a:spcPts val="1000"/>
              </a:spcBef>
              <a:spcAft>
                <a:spcPts val="1000"/>
              </a:spcAft>
            </a:pPr>
            <a:endParaRPr lang="sl-SI" altLang="sl-SI" sz="2400"/>
          </a:p>
          <a:p>
            <a:pPr eaLnBrk="1" hangingPunct="1">
              <a:spcBef>
                <a:spcPts val="1000"/>
              </a:spcBef>
              <a:spcAft>
                <a:spcPts val="1000"/>
              </a:spcAft>
            </a:pPr>
            <a:r>
              <a:rPr lang="sl-SI" altLang="sl-SI" sz="2400"/>
              <a:t>KADROVSKE ŠTIPENDIJE </a:t>
            </a:r>
          </a:p>
          <a:p>
            <a:pPr eaLnBrk="1" hangingPunct="1">
              <a:spcBef>
                <a:spcPts val="1000"/>
              </a:spcBef>
              <a:spcAft>
                <a:spcPts val="1000"/>
              </a:spcAft>
            </a:pPr>
            <a:r>
              <a:rPr lang="sl-SI" altLang="sl-SI" sz="2400"/>
              <a:t>ŠTIPENDIJE ZA DEFICITARNE POKLICE</a:t>
            </a:r>
          </a:p>
          <a:p>
            <a:pPr eaLnBrk="1" hangingPunct="1">
              <a:spcBef>
                <a:spcPts val="1000"/>
              </a:spcBef>
              <a:spcAft>
                <a:spcPts val="1000"/>
              </a:spcAft>
            </a:pPr>
            <a:r>
              <a:rPr lang="sl-SI" altLang="sl-SI" sz="2400"/>
              <a:t>ZOISOVE ŠTIPENDIJE</a:t>
            </a:r>
          </a:p>
          <a:p>
            <a:pPr eaLnBrk="1" hangingPunct="1">
              <a:spcBef>
                <a:spcPts val="1000"/>
              </a:spcBef>
              <a:spcAft>
                <a:spcPts val="1000"/>
              </a:spcAft>
            </a:pPr>
            <a:r>
              <a:rPr lang="sl-SI" altLang="sl-SI" sz="1800"/>
              <a:t>Več: </a:t>
            </a:r>
            <a:r>
              <a:rPr lang="sl-SI" altLang="sl-SI" sz="1800" i="1">
                <a:solidFill>
                  <a:srgbClr val="00B0F0"/>
                </a:solidFill>
                <a:hlinkClick r:id="rId3"/>
              </a:rPr>
              <a:t>https://srips-rs.si/sl/stipendije</a:t>
            </a:r>
            <a:endParaRPr lang="sl-SI" altLang="sl-SI" sz="1800" i="1">
              <a:solidFill>
                <a:srgbClr val="00B0F0"/>
              </a:solidFill>
            </a:endParaRPr>
          </a:p>
          <a:p>
            <a:pPr eaLnBrk="1" hangingPunct="1">
              <a:spcBef>
                <a:spcPts val="1000"/>
              </a:spcBef>
              <a:spcAft>
                <a:spcPts val="1000"/>
              </a:spcAft>
            </a:pPr>
            <a:endParaRPr lang="sl-SI" altLang="sl-SI" sz="2400"/>
          </a:p>
          <a:p>
            <a:pPr eaLnBrk="1" hangingPunct="1">
              <a:spcBef>
                <a:spcPts val="1000"/>
              </a:spcBef>
              <a:spcAft>
                <a:spcPts val="1000"/>
              </a:spcAft>
            </a:pPr>
            <a:endParaRPr lang="sl-SI" altLang="sl-SI" sz="2400"/>
          </a:p>
          <a:p>
            <a:pPr eaLnBrk="1" hangingPunct="1">
              <a:spcBef>
                <a:spcPts val="1000"/>
              </a:spcBef>
              <a:spcAft>
                <a:spcPts val="1000"/>
              </a:spcAft>
            </a:pPr>
            <a:r>
              <a:rPr lang="sl-SI" altLang="sl-SI" sz="2400"/>
              <a:t>DRŽAVNE ŠTIPENDIJE</a:t>
            </a:r>
          </a:p>
          <a:p>
            <a:pPr marL="342900" lvl="1" indent="0" eaLnBrk="1" hangingPunct="1">
              <a:spcBef>
                <a:spcPct val="0"/>
              </a:spcBef>
              <a:spcAft>
                <a:spcPts val="1000"/>
              </a:spcAft>
              <a:buFont typeface="Wingdings" panose="05000000000000000000" pitchFamily="2" charset="2"/>
              <a:buNone/>
            </a:pPr>
            <a:endParaRPr lang="sl-SI" altLang="sl-SI" sz="1800"/>
          </a:p>
        </p:txBody>
      </p:sp>
      <p:pic>
        <p:nvPicPr>
          <p:cNvPr id="60420" name="Picture 5" descr="Domov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6988" y="68263"/>
            <a:ext cx="2600325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0421" name="Slika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" t="8333" r="-2" b="16667"/>
          <a:stretch>
            <a:fillRect/>
          </a:stretch>
        </p:blipFill>
        <p:spPr bwMode="auto">
          <a:xfrm>
            <a:off x="4032250" y="4149725"/>
            <a:ext cx="1368425" cy="102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0422" name="Pravokotnik 1"/>
          <p:cNvSpPr>
            <a:spLocks noChangeArrowheads="1"/>
          </p:cNvSpPr>
          <p:nvPr/>
        </p:nvSpPr>
        <p:spPr bwMode="auto">
          <a:xfrm>
            <a:off x="5580063" y="6213475"/>
            <a:ext cx="4572000" cy="65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1pPr>
            <a:lvl2pPr marL="342900"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9pPr>
          </a:lstStyle>
          <a:p>
            <a:pPr lvl="1" eaLnBrk="1" hangingPunct="1">
              <a:spcAft>
                <a:spcPts val="1000"/>
              </a:spcAft>
              <a:buFont typeface="Wingdings" panose="05000000000000000000" pitchFamily="2" charset="2"/>
              <a:buNone/>
            </a:pPr>
            <a:r>
              <a:rPr lang="sl-SI" altLang="sl-SI" sz="1400" i="1">
                <a:latin typeface="Calibri" panose="020F0502020204030204" pitchFamily="34" charset="0"/>
                <a:cs typeface="Calibri" panose="020F0502020204030204" pitchFamily="34" charset="0"/>
              </a:rPr>
              <a:t>*NE kadrovska Š + Š za deficitarne poklice</a:t>
            </a:r>
          </a:p>
          <a:p>
            <a:pPr lvl="1" eaLnBrk="1" hangingPunct="1">
              <a:spcAft>
                <a:spcPts val="1000"/>
              </a:spcAft>
              <a:buFont typeface="Wingdings" panose="05000000000000000000" pitchFamily="2" charset="2"/>
              <a:buNone/>
            </a:pPr>
            <a:r>
              <a:rPr lang="sl-SI" altLang="sl-SI" sz="1400" i="1">
                <a:latin typeface="Calibri" panose="020F0502020204030204" pitchFamily="34" charset="0"/>
                <a:cs typeface="Calibri" panose="020F0502020204030204" pitchFamily="34" charset="0"/>
              </a:rPr>
              <a:t>*NE državna Š + Zoisova Š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39FD898-6789-4447-B88C-06BED42A41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5488" y="2349500"/>
            <a:ext cx="3111500" cy="246538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br>
              <a:rPr lang="sq-AL"/>
            </a:br>
            <a:r>
              <a:rPr lang="sq-AL"/>
              <a:t>KADROVSKE ŠTIPENDIJE</a:t>
            </a:r>
            <a:br>
              <a:rPr lang="sl-SI"/>
            </a:br>
            <a:endParaRPr lang="sl-SI" dirty="0"/>
          </a:p>
        </p:txBody>
      </p:sp>
      <p:sp>
        <p:nvSpPr>
          <p:cNvPr id="62467" name="Ograda vsebine 2"/>
          <p:cNvSpPr>
            <a:spLocks noGrp="1" noChangeArrowheads="1"/>
          </p:cNvSpPr>
          <p:nvPr>
            <p:ph idx="1"/>
          </p:nvPr>
        </p:nvSpPr>
        <p:spPr bwMode="auto">
          <a:xfrm>
            <a:off x="4416425" y="803275"/>
            <a:ext cx="4727575" cy="5248275"/>
          </a:xfrm>
        </p:spPr>
        <p:txBody>
          <a:bodyPr wrap="square" numCol="1" anchorCtr="0" compatLnSpc="1">
            <a:prstTxWarp prst="textNoShape">
              <a:avLst/>
            </a:prstTxWarp>
            <a:normAutofit lnSpcReduction="10000"/>
          </a:bodyPr>
          <a:lstStyle/>
          <a:p>
            <a:pPr eaLnBrk="1" hangingPunct="1">
              <a:spcBef>
                <a:spcPts val="1000"/>
              </a:spcBef>
              <a:spcAft>
                <a:spcPts val="1000"/>
              </a:spcAft>
            </a:pPr>
            <a:r>
              <a:rPr lang="sl-SI" altLang="sl-SI" sz="2400"/>
              <a:t>Njihov namen je povezovanje mladih in delodajalcev. Podjetja si tako zagotovijo razvoj ustreznih kadrov. Kadrovske štipendije zagotavljajo takojšnjo prvo zaposlitev po končanem šolanju. </a:t>
            </a:r>
          </a:p>
          <a:p>
            <a:pPr eaLnBrk="1" hangingPunct="1">
              <a:spcBef>
                <a:spcPts val="1000"/>
              </a:spcBef>
              <a:spcAft>
                <a:spcPts val="1000"/>
              </a:spcAft>
            </a:pPr>
            <a:r>
              <a:rPr lang="sl-SI" altLang="sl-SI" sz="2400"/>
              <a:t>Sklad jih ne podeljuje, ampak omogoča delodajalcem, da oddajo potrebe po kadrovskih štipendistih, mladim pa iskanje kadrovskih štipendij – aplikacija </a:t>
            </a:r>
            <a:r>
              <a:rPr lang="sl-SI" altLang="sl-SI" sz="2400">
                <a:hlinkClick r:id="rId3"/>
              </a:rPr>
              <a:t>Izmenjevalnica</a:t>
            </a:r>
            <a:r>
              <a:rPr lang="sl-SI" altLang="sl-SI" sz="2400"/>
              <a:t>. </a:t>
            </a:r>
          </a:p>
        </p:txBody>
      </p:sp>
      <p:pic>
        <p:nvPicPr>
          <p:cNvPr id="62468" name="Picture 5" descr="Domov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075" y="5346700"/>
            <a:ext cx="2600325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slov 1">
            <a:extLst>
              <a:ext uri="{FF2B5EF4-FFF2-40B4-BE49-F238E27FC236}">
                <a16:creationId xmlns:a16="http://schemas.microsoft.com/office/drawing/2014/main" id="{7859A6E0-A891-4A36-BF4A-83FF2E5CB5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5488" y="2349500"/>
            <a:ext cx="3111500" cy="246538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l-SI" altLang="sl-SI" dirty="0"/>
              <a:t>ŠTIPENDIJE ZA DEFICITARNE POKLICE</a:t>
            </a:r>
          </a:p>
        </p:txBody>
      </p:sp>
      <p:sp>
        <p:nvSpPr>
          <p:cNvPr id="64515" name="Ograda vsebine 2"/>
          <p:cNvSpPr>
            <a:spLocks noGrp="1"/>
          </p:cNvSpPr>
          <p:nvPr>
            <p:ph idx="1"/>
          </p:nvPr>
        </p:nvSpPr>
        <p:spPr bwMode="auto">
          <a:xfrm>
            <a:off x="4416425" y="803275"/>
            <a:ext cx="4727575" cy="5248275"/>
          </a:xfrm>
        </p:spPr>
        <p:txBody>
          <a:bodyPr wrap="square" numCol="1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eaLnBrk="1" hangingPunct="1">
              <a:spcBef>
                <a:spcPts val="1000"/>
              </a:spcBef>
              <a:spcAft>
                <a:spcPts val="1000"/>
              </a:spcAft>
            </a:pPr>
            <a:r>
              <a:rPr lang="sl-SI" altLang="sl-SI" sz="2400"/>
              <a:t>Za </a:t>
            </a:r>
            <a:r>
              <a:rPr lang="en-US" altLang="sl-SI" sz="2400"/>
              <a:t>dijak</a:t>
            </a:r>
            <a:r>
              <a:rPr lang="sl-SI" altLang="sl-SI" sz="2400"/>
              <a:t>e</a:t>
            </a:r>
            <a:r>
              <a:rPr lang="en-US" altLang="sl-SI" sz="2400"/>
              <a:t>, ki se izobražujejo za poklice, za katere na trgu ni dovolj kadra glede na potrebe delodajalcev</a:t>
            </a:r>
            <a:r>
              <a:rPr lang="sl-SI" altLang="sl-SI" sz="2400"/>
              <a:t>.</a:t>
            </a:r>
          </a:p>
          <a:p>
            <a:pPr lvl="1" eaLnBrk="1" hangingPunct="1">
              <a:spcBef>
                <a:spcPts val="1000"/>
              </a:spcBef>
              <a:spcAft>
                <a:spcPts val="1000"/>
              </a:spcAft>
            </a:pPr>
            <a:r>
              <a:rPr lang="sl-SI" altLang="sl-SI" sz="1800"/>
              <a:t>Instalater strojnih instalacij (STŠ Koper)</a:t>
            </a:r>
          </a:p>
          <a:p>
            <a:pPr lvl="1" eaLnBrk="1" hangingPunct="1">
              <a:spcBef>
                <a:spcPts val="1000"/>
              </a:spcBef>
              <a:spcAft>
                <a:spcPts val="1000"/>
              </a:spcAft>
            </a:pPr>
            <a:r>
              <a:rPr lang="sl-SI" altLang="sl-SI" sz="1800"/>
              <a:t>Gastronom hotelir, Slaščičar (SŠ Izola)</a:t>
            </a:r>
          </a:p>
          <a:p>
            <a:pPr lvl="1" eaLnBrk="1" hangingPunct="1">
              <a:spcBef>
                <a:spcPts val="1000"/>
              </a:spcBef>
              <a:spcAft>
                <a:spcPts val="1000"/>
              </a:spcAft>
            </a:pPr>
            <a:r>
              <a:rPr lang="sl-SI" altLang="sl-SI" sz="1800"/>
              <a:t>Mizar, Gozdar (SLGŠ Postojna)</a:t>
            </a:r>
          </a:p>
          <a:p>
            <a:pPr eaLnBrk="1" hangingPunct="1">
              <a:spcBef>
                <a:spcPts val="1000"/>
              </a:spcBef>
              <a:spcAft>
                <a:spcPts val="1000"/>
              </a:spcAft>
            </a:pPr>
            <a:r>
              <a:rPr lang="sl-SI" altLang="sl-SI" sz="2400"/>
              <a:t>Razpis bo objavljen </a:t>
            </a:r>
            <a:r>
              <a:rPr lang="sl-SI" altLang="sl-SI" sz="2400" b="1"/>
              <a:t>januarja</a:t>
            </a:r>
            <a:r>
              <a:rPr lang="sl-SI" altLang="sl-SI" sz="2400"/>
              <a:t>.</a:t>
            </a:r>
          </a:p>
          <a:p>
            <a:pPr eaLnBrk="1" hangingPunct="1">
              <a:spcBef>
                <a:spcPts val="1000"/>
              </a:spcBef>
              <a:spcAft>
                <a:spcPts val="1000"/>
              </a:spcAft>
            </a:pPr>
            <a:r>
              <a:rPr lang="sl-SI" altLang="sl-SI" sz="2400"/>
              <a:t>Štipendija znaša </a:t>
            </a:r>
            <a:r>
              <a:rPr lang="sl-SI" altLang="sl-SI" sz="2400" b="1"/>
              <a:t>123,46€ </a:t>
            </a:r>
            <a:r>
              <a:rPr lang="sl-SI" altLang="sl-SI" sz="2400"/>
              <a:t>mesečno. </a:t>
            </a:r>
          </a:p>
          <a:p>
            <a:pPr eaLnBrk="1" hangingPunct="1">
              <a:spcBef>
                <a:spcPts val="1000"/>
              </a:spcBef>
              <a:spcAft>
                <a:spcPts val="1000"/>
              </a:spcAft>
            </a:pPr>
            <a:r>
              <a:rPr lang="sl-SI" altLang="sl-SI" sz="2400"/>
              <a:t>Vsako leto je podeljenih do 1000 štipendij.</a:t>
            </a:r>
          </a:p>
        </p:txBody>
      </p:sp>
      <p:pic>
        <p:nvPicPr>
          <p:cNvPr id="64516" name="Picture 5" descr="Domov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075" y="5346700"/>
            <a:ext cx="2600325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F777B92-9823-4B4F-80EE-E121E500D3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5488" y="2349500"/>
            <a:ext cx="3111500" cy="246538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br>
              <a:rPr lang="sq-AL"/>
            </a:br>
            <a:r>
              <a:rPr lang="sq-AL"/>
              <a:t>ZOISOVE ŠTIPENDIJE </a:t>
            </a:r>
            <a:br>
              <a:rPr lang="sl-SI"/>
            </a:br>
            <a:endParaRPr lang="sl-SI" dirty="0"/>
          </a:p>
        </p:txBody>
      </p:sp>
      <p:sp>
        <p:nvSpPr>
          <p:cNvPr id="66563" name="Ograda vsebine 2"/>
          <p:cNvSpPr>
            <a:spLocks noGrp="1" noChangeArrowheads="1"/>
          </p:cNvSpPr>
          <p:nvPr>
            <p:ph idx="1"/>
          </p:nvPr>
        </p:nvSpPr>
        <p:spPr bwMode="auto">
          <a:xfrm>
            <a:off x="4416425" y="803275"/>
            <a:ext cx="4727575" cy="5248275"/>
          </a:xfrm>
        </p:spPr>
        <p:txBody>
          <a:bodyPr wrap="square" numCol="1" anchorCtr="0" compatLnSpc="1">
            <a:prstTxWarp prst="textNoShape">
              <a:avLst/>
            </a:prstTxWarp>
            <a:normAutofit lnSpcReduction="10000"/>
          </a:bodyPr>
          <a:lstStyle/>
          <a:p>
            <a:pPr eaLnBrk="1" hangingPunct="1">
              <a:spcBef>
                <a:spcPts val="1000"/>
              </a:spcBef>
              <a:spcAft>
                <a:spcPts val="1000"/>
              </a:spcAft>
            </a:pPr>
            <a:r>
              <a:rPr lang="sl-SI" altLang="sl-SI" sz="2400"/>
              <a:t>Namenjena dijakom kot spodbuda za doseganje izjemnih dosežkov.</a:t>
            </a:r>
          </a:p>
          <a:p>
            <a:pPr eaLnBrk="1" hangingPunct="1">
              <a:spcBef>
                <a:spcPts val="1000"/>
              </a:spcBef>
              <a:spcAft>
                <a:spcPts val="1000"/>
              </a:spcAft>
            </a:pPr>
            <a:r>
              <a:rPr lang="sl-SI" altLang="sl-SI" sz="2400"/>
              <a:t>Pogoji med drugim:</a:t>
            </a:r>
          </a:p>
          <a:p>
            <a:pPr lvl="1" eaLnBrk="1" hangingPunct="1">
              <a:spcBef>
                <a:spcPct val="0"/>
              </a:spcBef>
            </a:pPr>
            <a:r>
              <a:rPr lang="sl-SI" altLang="sl-SI" sz="1600"/>
              <a:t>vsaj en ustrezen izjemni dosežek, </a:t>
            </a:r>
          </a:p>
          <a:p>
            <a:pPr lvl="2" eaLnBrk="1" hangingPunct="1">
              <a:spcBef>
                <a:spcPct val="0"/>
              </a:spcBef>
            </a:pPr>
            <a:r>
              <a:rPr lang="sl-SI" altLang="sl-SI" sz="1600"/>
              <a:t>na državnih tekmovanjih: 1. – 3. mesto, zlato priznanje ali prva nagrada, srebrno priznanje ali druga nagrada, </a:t>
            </a:r>
            <a:r>
              <a:rPr lang="pl-PL" altLang="sl-SI" sz="1600"/>
              <a:t>priznanje za najboljšo raziskovalno nalogo</a:t>
            </a:r>
          </a:p>
          <a:p>
            <a:pPr lvl="1" eaLnBrk="1" hangingPunct="1">
              <a:spcBef>
                <a:spcPct val="0"/>
              </a:spcBef>
            </a:pPr>
            <a:r>
              <a:rPr lang="sl-SI" altLang="sl-SI" sz="1600"/>
              <a:t>doseganje zahtevanega šolskega uspeha,</a:t>
            </a:r>
          </a:p>
          <a:p>
            <a:pPr lvl="2" eaLnBrk="1" hangingPunct="1">
              <a:spcBef>
                <a:spcPct val="0"/>
              </a:spcBef>
            </a:pPr>
            <a:r>
              <a:rPr lang="sl-SI" altLang="sl-SI" sz="1600"/>
              <a:t>Povprečna ocena najmanj 4,70 v zaključnem razredu osnovne šole.</a:t>
            </a:r>
          </a:p>
          <a:p>
            <a:pPr eaLnBrk="1" hangingPunct="1">
              <a:spcBef>
                <a:spcPts val="1000"/>
              </a:spcBef>
              <a:spcAft>
                <a:spcPts val="1000"/>
              </a:spcAft>
            </a:pPr>
            <a:r>
              <a:rPr lang="sl-SI" altLang="sl-SI" sz="2400"/>
              <a:t>Razpis bo objavljen </a:t>
            </a:r>
            <a:r>
              <a:rPr lang="sl-SI" altLang="sl-SI" sz="2400" b="1"/>
              <a:t>junija</a:t>
            </a:r>
            <a:r>
              <a:rPr lang="sl-SI" altLang="sl-SI" sz="2400"/>
              <a:t>.</a:t>
            </a:r>
          </a:p>
          <a:p>
            <a:pPr eaLnBrk="1" hangingPunct="1">
              <a:spcBef>
                <a:spcPts val="1000"/>
              </a:spcBef>
              <a:spcAft>
                <a:spcPts val="1000"/>
              </a:spcAft>
            </a:pPr>
            <a:r>
              <a:rPr lang="sl-SI" altLang="sl-SI" sz="2400"/>
              <a:t>Štipendija znaša </a:t>
            </a:r>
            <a:r>
              <a:rPr lang="sl-SI" altLang="sl-SI" sz="2400" b="1"/>
              <a:t>120€ </a:t>
            </a:r>
            <a:r>
              <a:rPr lang="sl-SI" altLang="sl-SI" sz="2400"/>
              <a:t> mesečno.</a:t>
            </a:r>
          </a:p>
        </p:txBody>
      </p:sp>
      <p:pic>
        <p:nvPicPr>
          <p:cNvPr id="66564" name="Picture 5" descr="Domov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075" y="5346700"/>
            <a:ext cx="2600325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30EBA08-512A-4146-94CD-CA91E9231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5488" y="2349500"/>
            <a:ext cx="3111500" cy="246538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q-AL"/>
              <a:t>DRŽAVNE ŠTIPENDIJE</a:t>
            </a:r>
            <a:endParaRPr lang="sl-SI" dirty="0"/>
          </a:p>
        </p:txBody>
      </p:sp>
      <p:sp>
        <p:nvSpPr>
          <p:cNvPr id="68611" name="Ograda vsebine 2"/>
          <p:cNvSpPr>
            <a:spLocks noGrp="1"/>
          </p:cNvSpPr>
          <p:nvPr>
            <p:ph idx="1"/>
          </p:nvPr>
        </p:nvSpPr>
        <p:spPr bwMode="auto">
          <a:xfrm>
            <a:off x="4416425" y="803275"/>
            <a:ext cx="4727575" cy="524827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ts val="1000"/>
              </a:spcBef>
              <a:spcAft>
                <a:spcPts val="1000"/>
              </a:spcAft>
            </a:pPr>
            <a:r>
              <a:rPr lang="sl-SI" altLang="sl-SI" sz="2400"/>
              <a:t>Namenjena kritju stroškov, ki nastanejo v času šolanja.</a:t>
            </a:r>
          </a:p>
          <a:p>
            <a:pPr eaLnBrk="1" hangingPunct="1">
              <a:spcBef>
                <a:spcPts val="1000"/>
              </a:spcBef>
              <a:spcAft>
                <a:spcPts val="1000"/>
              </a:spcAft>
            </a:pPr>
            <a:r>
              <a:rPr lang="sl-SI" altLang="sl-SI" sz="2400"/>
              <a:t>Dodeljujejo jo pristojni centri za socialno delo (CSD).</a:t>
            </a:r>
          </a:p>
          <a:p>
            <a:pPr eaLnBrk="1" hangingPunct="1">
              <a:spcBef>
                <a:spcPts val="1000"/>
              </a:spcBef>
              <a:spcAft>
                <a:spcPts val="1000"/>
              </a:spcAft>
            </a:pPr>
            <a:r>
              <a:rPr lang="sl-SI" altLang="sl-SI" sz="2400"/>
              <a:t>Dijaki prvo vlogo za uveljavljanje državne štipendije vložijo v mesecu </a:t>
            </a:r>
            <a:r>
              <a:rPr lang="sl-SI" altLang="sl-SI" sz="2400" b="1"/>
              <a:t>avgustu</a:t>
            </a:r>
            <a:r>
              <a:rPr lang="sl-SI" altLang="sl-SI" sz="2400"/>
              <a:t>. </a:t>
            </a:r>
          </a:p>
          <a:p>
            <a:pPr eaLnBrk="1" hangingPunct="1">
              <a:spcBef>
                <a:spcPts val="1000"/>
              </a:spcBef>
              <a:spcAft>
                <a:spcPts val="1000"/>
              </a:spcAft>
            </a:pPr>
            <a:r>
              <a:rPr lang="sl-SI" altLang="sl-SI" sz="2400"/>
              <a:t>Višina odvisna od dohodkov družine.</a:t>
            </a:r>
          </a:p>
        </p:txBody>
      </p:sp>
      <p:pic>
        <p:nvPicPr>
          <p:cNvPr id="68612" name="Slika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" t="8333" r="-2" b="16667"/>
          <a:stretch>
            <a:fillRect/>
          </a:stretch>
        </p:blipFill>
        <p:spPr bwMode="auto">
          <a:xfrm>
            <a:off x="1597025" y="5408613"/>
            <a:ext cx="1368425" cy="102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slov 1"/>
          <p:cNvSpPr>
            <a:spLocks noGrp="1" noChangeArrowheads="1"/>
          </p:cNvSpPr>
          <p:nvPr>
            <p:ph type="title"/>
          </p:nvPr>
        </p:nvSpPr>
        <p:spPr>
          <a:xfrm>
            <a:off x="725488" y="2349500"/>
            <a:ext cx="3111500" cy="2465388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l-SI" altLang="sl-SI" dirty="0"/>
              <a:t>PROGRAM KARIERNE ORIENTACIJE  </a:t>
            </a:r>
            <a:br>
              <a:rPr lang="sl-SI" altLang="sl-SI" dirty="0"/>
            </a:br>
            <a:r>
              <a:rPr lang="sl-SI" altLang="sl-SI" dirty="0"/>
              <a:t>za 9. razred</a:t>
            </a:r>
          </a:p>
        </p:txBody>
      </p:sp>
      <p:graphicFrame>
        <p:nvGraphicFramePr>
          <p:cNvPr id="18438" name="Ograda vsebine 2">
            <a:extLst>
              <a:ext uri="{FF2B5EF4-FFF2-40B4-BE49-F238E27FC236}">
                <a16:creationId xmlns:a16="http://schemas.microsoft.com/office/drawing/2014/main" id="{3B173E37-D685-3BA2-3C9F-C8B0A34C151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7480090"/>
              </p:ext>
            </p:extLst>
          </p:nvPr>
        </p:nvGraphicFramePr>
        <p:xfrm>
          <a:off x="4416425" y="803275"/>
          <a:ext cx="4295775" cy="5248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8436" name="Picture 6" descr="Rezultat iskanja slik za vpis v šolo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52" b="7394"/>
          <a:stretch>
            <a:fillRect/>
          </a:stretch>
        </p:blipFill>
        <p:spPr bwMode="auto">
          <a:xfrm>
            <a:off x="723900" y="5157788"/>
            <a:ext cx="2987675" cy="158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Naslov 1"/>
          <p:cNvSpPr txBox="1">
            <a:spLocks noChangeArrowheads="1"/>
          </p:cNvSpPr>
          <p:nvPr/>
        </p:nvSpPr>
        <p:spPr>
          <a:xfrm>
            <a:off x="661988" y="549275"/>
            <a:ext cx="3111500" cy="2465388"/>
          </a:xfrm>
          <a:prstGeom prst="rect">
            <a:avLst/>
          </a:prstGeom>
        </p:spPr>
        <p:txBody>
          <a:bodyPr lIns="228600" tIns="228600" rIns="228600" bIns="228600" anchor="ctr">
            <a:normAutofit fontScale="97500"/>
          </a:bodyPr>
          <a:lstStyle>
            <a:lvl1pPr algn="ctr" defTabSz="685800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kern="1200" spc="-113">
                <a:solidFill>
                  <a:srgbClr val="FFFEFF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  <a:lvl2pPr algn="ctr" defTabSz="685800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algn="ctr" defTabSz="685800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algn="ctr" defTabSz="685800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algn="ctr" defTabSz="685800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 marL="457200" algn="ctr" defTabSz="685800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6pPr>
            <a:lvl7pPr marL="914400" algn="ctr" defTabSz="685800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7pPr>
            <a:lvl8pPr marL="1371600" algn="ctr" defTabSz="685800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8pPr>
            <a:lvl9pPr marL="1828800" algn="ctr" defTabSz="685800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br>
              <a:rPr lang="sl-SI" altLang="sl-SI" sz="2900" dirty="0"/>
            </a:br>
            <a:r>
              <a:rPr lang="sl-SI" altLang="sl-SI" sz="2900" dirty="0"/>
              <a:t>ŽE IZPELJANI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slov 1"/>
          <p:cNvSpPr>
            <a:spLocks noGrp="1" noChangeArrowheads="1"/>
          </p:cNvSpPr>
          <p:nvPr>
            <p:ph type="title"/>
          </p:nvPr>
        </p:nvSpPr>
        <p:spPr>
          <a:xfrm>
            <a:off x="725488" y="2349500"/>
            <a:ext cx="3111500" cy="2465388"/>
          </a:xfrm>
        </p:spPr>
        <p:txBody>
          <a:bodyPr anchor="t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l-SI" altLang="sl-SI" dirty="0"/>
              <a:t>VEČ INFORMACIJ</a:t>
            </a:r>
          </a:p>
        </p:txBody>
      </p:sp>
      <p:sp>
        <p:nvSpPr>
          <p:cNvPr id="74755" name="Označba mesta vsebine 5"/>
          <p:cNvSpPr>
            <a:spLocks noGrp="1"/>
          </p:cNvSpPr>
          <p:nvPr>
            <p:ph idx="1"/>
          </p:nvPr>
        </p:nvSpPr>
        <p:spPr bwMode="auto">
          <a:xfrm>
            <a:off x="4416425" y="803275"/>
            <a:ext cx="4727575" cy="5248275"/>
          </a:xfrm>
        </p:spPr>
        <p:txBody>
          <a:bodyPr wrap="square" numCol="1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eaLnBrk="1" hangingPunct="1">
              <a:spcBef>
                <a:spcPts val="1000"/>
              </a:spcBef>
              <a:spcAft>
                <a:spcPts val="1000"/>
              </a:spcAft>
            </a:pPr>
            <a:r>
              <a:rPr lang="sl-SI" altLang="sl-SI" sz="2000" b="1" dirty="0"/>
              <a:t>Spletna stran šole </a:t>
            </a:r>
          </a:p>
          <a:p>
            <a:pPr eaLnBrk="1" hangingPunct="1">
              <a:spcBef>
                <a:spcPts val="1000"/>
              </a:spcBef>
              <a:spcAft>
                <a:spcPts val="1000"/>
              </a:spcAft>
            </a:pPr>
            <a:r>
              <a:rPr lang="sl-SI" altLang="sl-SI" sz="2000" dirty="0">
                <a:hlinkClick r:id="rId3"/>
              </a:rPr>
              <a:t>www.mojaizbira.si</a:t>
            </a:r>
            <a:r>
              <a:rPr lang="sl-SI" altLang="sl-SI" sz="2000" dirty="0"/>
              <a:t> – </a:t>
            </a:r>
            <a:r>
              <a:rPr lang="sl-SI" altLang="sl-SI" sz="2000" b="1" dirty="0"/>
              <a:t>MOJA IZBIRA</a:t>
            </a:r>
            <a:r>
              <a:rPr lang="sl-SI" altLang="sl-SI" sz="2000" dirty="0"/>
              <a:t>: srednje šole, programi, opisi poklicev, trga dela</a:t>
            </a:r>
          </a:p>
          <a:p>
            <a:pPr eaLnBrk="1" hangingPunct="1">
              <a:spcBef>
                <a:spcPts val="1000"/>
              </a:spcBef>
              <a:spcAft>
                <a:spcPts val="1000"/>
              </a:spcAft>
            </a:pPr>
            <a:r>
              <a:rPr lang="sl-SI" altLang="sl-SI" sz="2000" dirty="0">
                <a:hlinkClick r:id="rId4"/>
              </a:rPr>
              <a:t>https://www.ess.gov.si/iskalci-zaposlitve/#/</a:t>
            </a:r>
            <a:r>
              <a:rPr lang="sl-SI" altLang="sl-SI" sz="2000" dirty="0"/>
              <a:t>  - </a:t>
            </a:r>
            <a:r>
              <a:rPr lang="sl-SI" altLang="sl-SI" sz="2000" b="1" dirty="0"/>
              <a:t>ZAVOD ZA ZAPOSLOVANJE </a:t>
            </a:r>
            <a:r>
              <a:rPr lang="sl-SI" altLang="sl-SI" sz="2000" dirty="0"/>
              <a:t>(trg dela, opisi poklicev, pripomočki za samooceno in iskanje poklicnega cilja)</a:t>
            </a:r>
          </a:p>
          <a:p>
            <a:pPr eaLnBrk="1" hangingPunct="1">
              <a:spcBef>
                <a:spcPts val="1000"/>
              </a:spcBef>
              <a:spcAft>
                <a:spcPts val="1000"/>
              </a:spcAft>
            </a:pPr>
            <a:r>
              <a:rPr lang="sl-SI" altLang="sl-SI" sz="2000" dirty="0">
                <a:hlinkClick r:id="rId5"/>
              </a:rPr>
              <a:t>www.dijaski.net</a:t>
            </a:r>
            <a:r>
              <a:rPr lang="sl-SI" altLang="sl-SI" sz="2000" dirty="0"/>
              <a:t> – </a:t>
            </a:r>
            <a:r>
              <a:rPr lang="sl-SI" altLang="sl-SI" sz="2000" b="1" dirty="0"/>
              <a:t>DIJAŠKI.NET</a:t>
            </a:r>
            <a:r>
              <a:rPr lang="sl-SI" altLang="sl-SI" sz="2000" dirty="0"/>
              <a:t>: vsi srednješolski programi in dijaški domovi, štipendije</a:t>
            </a:r>
          </a:p>
          <a:p>
            <a:pPr eaLnBrk="1" hangingPunct="1">
              <a:spcBef>
                <a:spcPts val="1000"/>
              </a:spcBef>
              <a:spcAft>
                <a:spcPts val="1000"/>
              </a:spcAft>
            </a:pPr>
            <a:r>
              <a:rPr lang="sl-SI" altLang="sl-SI" sz="2000" dirty="0">
                <a:hlinkClick r:id="rId6"/>
              </a:rPr>
              <a:t>https://www.gov.si/teme/vpis-v-srednjo-solo/</a:t>
            </a:r>
            <a:r>
              <a:rPr lang="sl-SI" altLang="sl-SI" sz="2000" dirty="0"/>
              <a:t> - </a:t>
            </a:r>
            <a:r>
              <a:rPr lang="sl-SI" altLang="sl-SI" sz="2000" b="1" dirty="0"/>
              <a:t>MVI</a:t>
            </a:r>
            <a:r>
              <a:rPr lang="sl-SI" altLang="sl-SI" sz="2000" dirty="0"/>
              <a:t>: vpis v srednje šole, rokovnik, programi, predmetniki, omejitve vpisa </a:t>
            </a:r>
          </a:p>
        </p:txBody>
      </p:sp>
      <p:sp>
        <p:nvSpPr>
          <p:cNvPr id="74756" name="PoljeZBesedilom 1"/>
          <p:cNvSpPr txBox="1">
            <a:spLocks noChangeArrowheads="1"/>
          </p:cNvSpPr>
          <p:nvPr/>
        </p:nvSpPr>
        <p:spPr bwMode="auto">
          <a:xfrm>
            <a:off x="712788" y="3890963"/>
            <a:ext cx="33845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9pPr>
          </a:lstStyle>
          <a:p>
            <a:r>
              <a:rPr lang="sl-SI" altLang="sl-SI" b="1" dirty="0">
                <a:latin typeface="Calibri" panose="020F0502020204030204" pitchFamily="34" charset="0"/>
                <a:cs typeface="Calibri" panose="020F0502020204030204" pitchFamily="34" charset="0"/>
              </a:rPr>
              <a:t>NINA KRMAC</a:t>
            </a:r>
          </a:p>
          <a:p>
            <a:r>
              <a:rPr lang="sl-SI" altLang="sl-SI" dirty="0">
                <a:latin typeface="Calibri" panose="020F0502020204030204" pitchFamily="34" charset="0"/>
                <a:cs typeface="Calibri" panose="020F0502020204030204" pitchFamily="34" charset="0"/>
              </a:rPr>
              <a:t>nina.krmac@dusanabordona.si</a:t>
            </a:r>
          </a:p>
          <a:p>
            <a:r>
              <a:rPr lang="sl-SI" altLang="sl-SI" dirty="0">
                <a:latin typeface="Calibri" panose="020F0502020204030204" pitchFamily="34" charset="0"/>
                <a:cs typeface="Calibri" panose="020F0502020204030204" pitchFamily="34" charset="0"/>
              </a:rPr>
              <a:t>040 596 080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58900" y="2055813"/>
            <a:ext cx="6429375" cy="1809750"/>
          </a:xfrm>
        </p:spPr>
        <p:txBody>
          <a:bodyPr anchor="t"/>
          <a:lstStyle/>
          <a:p>
            <a:pPr eaLnBrk="1" fontAlgn="auto" hangingPunct="1">
              <a:spcAft>
                <a:spcPts val="0"/>
              </a:spcAft>
              <a:defRPr/>
            </a:pPr>
            <a:endParaRPr lang="sl-SI" altLang="sl-SI" dirty="0"/>
          </a:p>
        </p:txBody>
      </p:sp>
      <p:pic>
        <p:nvPicPr>
          <p:cNvPr id="76803" name="Picture 8" descr="Rezultat iskanja slik za vpis v srednjo šol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4213" y="3033713"/>
            <a:ext cx="2695575" cy="130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6804" name="Podnaslov 1"/>
          <p:cNvSpPr>
            <a:spLocks noGrp="1"/>
          </p:cNvSpPr>
          <p:nvPr>
            <p:ph type="subTitle" idx="1"/>
          </p:nvPr>
        </p:nvSpPr>
        <p:spPr bwMode="auto">
          <a:xfrm>
            <a:off x="1358900" y="3941763"/>
            <a:ext cx="6429375" cy="1333500"/>
          </a:xfrm>
        </p:spPr>
        <p:txBody>
          <a:bodyPr wrap="square" numCol="1" anchor="b" anchorCtr="0" compatLnSpc="1">
            <a:prstTxWarp prst="textNoShape">
              <a:avLst/>
            </a:prstTxWarp>
          </a:bodyPr>
          <a:lstStyle/>
          <a:p>
            <a:r>
              <a:rPr lang="sl-SI" altLang="sl-SI" sz="2400"/>
              <a:t>Hvala za pozornost </a:t>
            </a:r>
            <a:r>
              <a:rPr lang="sl-SI" altLang="sl-SI" sz="2400">
                <a:sym typeface="Wingdings" panose="05000000000000000000" pitchFamily="2" charset="2"/>
              </a:rPr>
              <a:t></a:t>
            </a:r>
            <a:endParaRPr lang="sl-SI" altLang="sl-SI"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725488" y="2349500"/>
            <a:ext cx="3111500" cy="2465388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l-SI" altLang="sl-SI" dirty="0"/>
              <a:t>PROGRAM KARIERNE ORIENTACIJE  </a:t>
            </a:r>
            <a:br>
              <a:rPr lang="sl-SI" altLang="sl-SI" dirty="0"/>
            </a:br>
            <a:r>
              <a:rPr lang="sl-SI" altLang="sl-SI" dirty="0"/>
              <a:t>za 9. razred</a:t>
            </a:r>
          </a:p>
        </p:txBody>
      </p:sp>
      <p:graphicFrame>
        <p:nvGraphicFramePr>
          <p:cNvPr id="20486" name="Rectangle 3">
            <a:extLst>
              <a:ext uri="{FF2B5EF4-FFF2-40B4-BE49-F238E27FC236}">
                <a16:creationId xmlns:a16="http://schemas.microsoft.com/office/drawing/2014/main" id="{702AFB2D-8F25-34BA-7CF4-19D518ABFDF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416425" y="803275"/>
          <a:ext cx="4511675" cy="5248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20484" name="Picture 6" descr="Rezultat iskanja slik za vpis v šolo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52" b="7394"/>
          <a:stretch>
            <a:fillRect/>
          </a:stretch>
        </p:blipFill>
        <p:spPr bwMode="auto">
          <a:xfrm>
            <a:off x="723900" y="5157788"/>
            <a:ext cx="2987675" cy="158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Naslov 1"/>
          <p:cNvSpPr txBox="1">
            <a:spLocks noChangeArrowheads="1"/>
          </p:cNvSpPr>
          <p:nvPr/>
        </p:nvSpPr>
        <p:spPr>
          <a:xfrm>
            <a:off x="661988" y="692150"/>
            <a:ext cx="3111500" cy="2465388"/>
          </a:xfrm>
          <a:prstGeom prst="rect">
            <a:avLst/>
          </a:prstGeom>
        </p:spPr>
        <p:txBody>
          <a:bodyPr lIns="228600" tIns="228600" rIns="228600" bIns="228600" anchor="ctr">
            <a:normAutofit fontScale="97500"/>
          </a:bodyPr>
          <a:lstStyle>
            <a:lvl1pPr algn="ctr" defTabSz="685800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kern="1200" spc="-113">
                <a:solidFill>
                  <a:srgbClr val="FFFEFF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  <a:lvl2pPr algn="ctr" defTabSz="685800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algn="ctr" defTabSz="685800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algn="ctr" defTabSz="685800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algn="ctr" defTabSz="685800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 marL="457200" algn="ctr" defTabSz="685800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6pPr>
            <a:lvl7pPr marL="914400" algn="ctr" defTabSz="685800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7pPr>
            <a:lvl8pPr marL="1371600" algn="ctr" defTabSz="685800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8pPr>
            <a:lvl9pPr marL="1828800" algn="ctr" defTabSz="685800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sl-SI" altLang="sl-SI" sz="2900" dirty="0"/>
              <a:t>ŠE NAČRTOVANI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536" name="Rectangle 22535">
            <a:extLst>
              <a:ext uri="{FF2B5EF4-FFF2-40B4-BE49-F238E27FC236}">
                <a16:creationId xmlns:a16="http://schemas.microsoft.com/office/drawing/2014/main" id="{16D77659-9698-419A-ACF5-1E5AC65361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538" name="Group 22537">
            <a:extLst>
              <a:ext uri="{FF2B5EF4-FFF2-40B4-BE49-F238E27FC236}">
                <a16:creationId xmlns:a16="http://schemas.microsoft.com/office/drawing/2014/main" id="{36707270-7F99-49E7-9A0D-163372443D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47255" y="-59376"/>
            <a:ext cx="9386886" cy="6923798"/>
            <a:chOff x="-329674" y="-51881"/>
            <a:chExt cx="12515851" cy="6923798"/>
          </a:xfrm>
        </p:grpSpPr>
        <p:sp>
          <p:nvSpPr>
            <p:cNvPr id="22578" name="Freeform 5">
              <a:extLst>
                <a:ext uri="{FF2B5EF4-FFF2-40B4-BE49-F238E27FC236}">
                  <a16:creationId xmlns:a16="http://schemas.microsoft.com/office/drawing/2014/main" id="{111294BD-48EE-40D8-A6DA-65E59DE386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>
                <a:gd name="T0" fmla="*/ 1752 w 2038"/>
                <a:gd name="T1" fmla="*/ 1169 h 1169"/>
                <a:gd name="T2" fmla="*/ 1487 w 2038"/>
                <a:gd name="T3" fmla="*/ 334 h 1169"/>
                <a:gd name="T4" fmla="*/ 860 w 2038"/>
                <a:gd name="T5" fmla="*/ 22 h 1169"/>
                <a:gd name="T6" fmla="*/ 199 w 2038"/>
                <a:gd name="T7" fmla="*/ 318 h 1169"/>
                <a:gd name="T8" fmla="*/ 399 w 2038"/>
                <a:gd name="T9" fmla="*/ 1165 h 1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40" name="Freeform 6">
              <a:extLst>
                <a:ext uri="{FF2B5EF4-FFF2-40B4-BE49-F238E27FC236}">
                  <a16:creationId xmlns:a16="http://schemas.microsoft.com/office/drawing/2014/main" id="{AC3864A1-AE73-421C-B2EC-6FFB885AC9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>
                <a:gd name="T0" fmla="*/ 1025 w 1549"/>
                <a:gd name="T1" fmla="*/ 1016 h 1017"/>
                <a:gd name="T2" fmla="*/ 1443 w 1549"/>
                <a:gd name="T3" fmla="*/ 592 h 1017"/>
                <a:gd name="T4" fmla="*/ 782 w 1549"/>
                <a:gd name="T5" fmla="*/ 53 h 1017"/>
                <a:gd name="T6" fmla="*/ 150 w 1549"/>
                <a:gd name="T7" fmla="*/ 329 h 1017"/>
                <a:gd name="T8" fmla="*/ 477 w 1549"/>
                <a:gd name="T9" fmla="*/ 1017 h 1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79" name="Freeform 7">
              <a:extLst>
                <a:ext uri="{FF2B5EF4-FFF2-40B4-BE49-F238E27FC236}">
                  <a16:creationId xmlns:a16="http://schemas.microsoft.com/office/drawing/2014/main" id="{2A35337D-1ABF-4B84-AB16-664EB8EB78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>
                <a:gd name="T0" fmla="*/ 1302 w 1688"/>
                <a:gd name="T1" fmla="*/ 1066 h 1066"/>
                <a:gd name="T2" fmla="*/ 1613 w 1688"/>
                <a:gd name="T3" fmla="*/ 850 h 1066"/>
                <a:gd name="T4" fmla="*/ 1517 w 1688"/>
                <a:gd name="T5" fmla="*/ 471 h 1066"/>
                <a:gd name="T6" fmla="*/ 798 w 1688"/>
                <a:gd name="T7" fmla="*/ 28 h 1066"/>
                <a:gd name="T8" fmla="*/ 181 w 1688"/>
                <a:gd name="T9" fmla="*/ 333 h 1066"/>
                <a:gd name="T10" fmla="*/ 420 w 1688"/>
                <a:gd name="T11" fmla="*/ 1066 h 10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42" name="Freeform 8">
              <a:extLst>
                <a:ext uri="{FF2B5EF4-FFF2-40B4-BE49-F238E27FC236}">
                  <a16:creationId xmlns:a16="http://schemas.microsoft.com/office/drawing/2014/main" id="{DC9E3582-4826-4508-AD50-281B98C101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>
                <a:gd name="T0" fmla="*/ 1873 w 2171"/>
                <a:gd name="T1" fmla="*/ 1326 h 1326"/>
                <a:gd name="T2" fmla="*/ 1609 w 2171"/>
                <a:gd name="T3" fmla="*/ 473 h 1326"/>
                <a:gd name="T4" fmla="*/ 880 w 2171"/>
                <a:gd name="T5" fmla="*/ 63 h 1326"/>
                <a:gd name="T6" fmla="*/ 0 w 2171"/>
                <a:gd name="T7" fmla="*/ 423 h 1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80" name="Freeform 9">
              <a:extLst>
                <a:ext uri="{FF2B5EF4-FFF2-40B4-BE49-F238E27FC236}">
                  <a16:creationId xmlns:a16="http://schemas.microsoft.com/office/drawing/2014/main" id="{2B0C3E26-42CD-4DE0-B3C4-94381B4E2D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>
                <a:gd name="T0" fmla="*/ 0 w 106"/>
                <a:gd name="T1" fmla="*/ 0 h 143"/>
                <a:gd name="T2" fmla="*/ 106 w 106"/>
                <a:gd name="T3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44" name="Freeform 10">
              <a:extLst>
                <a:ext uri="{FF2B5EF4-FFF2-40B4-BE49-F238E27FC236}">
                  <a16:creationId xmlns:a16="http://schemas.microsoft.com/office/drawing/2014/main" id="{7E743A97-B3F8-41E0-A370-7DF5913078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>
                <a:gd name="T0" fmla="*/ 2046 w 2330"/>
                <a:gd name="T1" fmla="*/ 1452 h 1452"/>
                <a:gd name="T2" fmla="*/ 1813 w 2330"/>
                <a:gd name="T3" fmla="*/ 601 h 1452"/>
                <a:gd name="T4" fmla="*/ 956 w 2330"/>
                <a:gd name="T5" fmla="*/ 97 h 1452"/>
                <a:gd name="T6" fmla="*/ 0 w 2330"/>
                <a:gd name="T7" fmla="*/ 366 h 1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81" name="Freeform 11">
              <a:extLst>
                <a:ext uri="{FF2B5EF4-FFF2-40B4-BE49-F238E27FC236}">
                  <a16:creationId xmlns:a16="http://schemas.microsoft.com/office/drawing/2014/main" id="{78854814-E8CE-46BC-80C2-29F88EA731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>
                <a:gd name="T0" fmla="*/ 1094 w 1216"/>
                <a:gd name="T1" fmla="*/ 1436 h 1436"/>
                <a:gd name="T2" fmla="*/ 709 w 1216"/>
                <a:gd name="T3" fmla="*/ 551 h 1436"/>
                <a:gd name="T4" fmla="*/ 0 w 1216"/>
                <a:gd name="T5" fmla="*/ 0 h 1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46" name="Freeform 12">
              <a:extLst>
                <a:ext uri="{FF2B5EF4-FFF2-40B4-BE49-F238E27FC236}">
                  <a16:creationId xmlns:a16="http://schemas.microsoft.com/office/drawing/2014/main" id="{90704826-A788-44F9-BF1E-3ABA653B1C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>
                <a:gd name="T0" fmla="*/ 222 w 222"/>
                <a:gd name="T1" fmla="*/ 0 h 129"/>
                <a:gd name="T2" fmla="*/ 0 w 222"/>
                <a:gd name="T3" fmla="*/ 12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82" name="Freeform 13">
              <a:extLst>
                <a:ext uri="{FF2B5EF4-FFF2-40B4-BE49-F238E27FC236}">
                  <a16:creationId xmlns:a16="http://schemas.microsoft.com/office/drawing/2014/main" id="{377CD025-F779-43A0-9179-7B96B69DFC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>
                <a:gd name="T0" fmla="*/ 1067 w 1174"/>
                <a:gd name="T1" fmla="*/ 1440 h 1440"/>
                <a:gd name="T2" fmla="*/ 698 w 1174"/>
                <a:gd name="T3" fmla="*/ 577 h 1440"/>
                <a:gd name="T4" fmla="*/ 0 w 1174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48" name="Freeform 14">
              <a:extLst>
                <a:ext uri="{FF2B5EF4-FFF2-40B4-BE49-F238E27FC236}">
                  <a16:creationId xmlns:a16="http://schemas.microsoft.com/office/drawing/2014/main" id="{C854CD22-88F5-4ED4-B0C7-7DB6454015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>
                <a:gd name="T0" fmla="*/ 125 w 125"/>
                <a:gd name="T1" fmla="*/ 0 h 74"/>
                <a:gd name="T2" fmla="*/ 0 w 125"/>
                <a:gd name="T3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83" name="Freeform 15">
              <a:extLst>
                <a:ext uri="{FF2B5EF4-FFF2-40B4-BE49-F238E27FC236}">
                  <a16:creationId xmlns:a16="http://schemas.microsoft.com/office/drawing/2014/main" id="{4ACF8F2A-C88B-46AD-8BF0-A84757304F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>
                <a:gd name="T0" fmla="*/ 1056 w 1155"/>
                <a:gd name="T1" fmla="*/ 1440 h 1440"/>
                <a:gd name="T2" fmla="*/ 686 w 1155"/>
                <a:gd name="T3" fmla="*/ 580 h 1440"/>
                <a:gd name="T4" fmla="*/ 0 w 1155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50" name="Freeform 16">
              <a:extLst>
                <a:ext uri="{FF2B5EF4-FFF2-40B4-BE49-F238E27FC236}">
                  <a16:creationId xmlns:a16="http://schemas.microsoft.com/office/drawing/2014/main" id="{8B569164-6E36-4A4F-93CF-C852B2C21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>
                <a:gd name="T0" fmla="*/ 75 w 75"/>
                <a:gd name="T1" fmla="*/ 0 h 45"/>
                <a:gd name="T2" fmla="*/ 0 w 75"/>
                <a:gd name="T3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84" name="Freeform 17">
              <a:extLst>
                <a:ext uri="{FF2B5EF4-FFF2-40B4-BE49-F238E27FC236}">
                  <a16:creationId xmlns:a16="http://schemas.microsoft.com/office/drawing/2014/main" id="{B19E609B-527F-4898-AF65-FCC311A856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>
                <a:gd name="T0" fmla="*/ 1053 w 1160"/>
                <a:gd name="T1" fmla="*/ 1441 h 1441"/>
                <a:gd name="T2" fmla="*/ 705 w 1160"/>
                <a:gd name="T3" fmla="*/ 599 h 1441"/>
                <a:gd name="T4" fmla="*/ 0 w 1160"/>
                <a:gd name="T5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52" name="Freeform 18">
              <a:extLst>
                <a:ext uri="{FF2B5EF4-FFF2-40B4-BE49-F238E27FC236}">
                  <a16:creationId xmlns:a16="http://schemas.microsoft.com/office/drawing/2014/main" id="{B17F6462-AAE0-47DA-944B-A4E420FE76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>
                <a:gd name="T0" fmla="*/ 1040 w 1137"/>
                <a:gd name="T1" fmla="*/ 1440 h 1440"/>
                <a:gd name="T2" fmla="*/ 698 w 1137"/>
                <a:gd name="T3" fmla="*/ 611 h 1440"/>
                <a:gd name="T4" fmla="*/ 0 w 1137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85" name="Freeform 19">
              <a:extLst>
                <a:ext uri="{FF2B5EF4-FFF2-40B4-BE49-F238E27FC236}">
                  <a16:creationId xmlns:a16="http://schemas.microsoft.com/office/drawing/2014/main" id="{402B9DEC-138A-4EEF-825B-72E268844E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>
                <a:gd name="T0" fmla="*/ 1011 w 1058"/>
                <a:gd name="T1" fmla="*/ 1439 h 1439"/>
                <a:gd name="T2" fmla="*/ 648 w 1058"/>
                <a:gd name="T3" fmla="*/ 617 h 1439"/>
                <a:gd name="T4" fmla="*/ 0 w 1058"/>
                <a:gd name="T5" fmla="*/ 0 h 1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54" name="Freeform 20">
              <a:extLst>
                <a:ext uri="{FF2B5EF4-FFF2-40B4-BE49-F238E27FC236}">
                  <a16:creationId xmlns:a16="http://schemas.microsoft.com/office/drawing/2014/main" id="{5053ACE3-64C0-45A3-9DA0-9FEDDC9232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>
                <a:gd name="T0" fmla="*/ 718 w 718"/>
                <a:gd name="T1" fmla="*/ 575 h 575"/>
                <a:gd name="T2" fmla="*/ 0 w 718"/>
                <a:gd name="T3" fmla="*/ 0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86" name="Freeform 21">
              <a:extLst>
                <a:ext uri="{FF2B5EF4-FFF2-40B4-BE49-F238E27FC236}">
                  <a16:creationId xmlns:a16="http://schemas.microsoft.com/office/drawing/2014/main" id="{06142E98-71A8-4BEE-88D0-73AFFAA152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>
                <a:gd name="T0" fmla="*/ 620 w 620"/>
                <a:gd name="T1" fmla="*/ 536 h 536"/>
                <a:gd name="T2" fmla="*/ 0 w 620"/>
                <a:gd name="T3" fmla="*/ 0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56" name="Freeform 22">
              <a:extLst>
                <a:ext uri="{FF2B5EF4-FFF2-40B4-BE49-F238E27FC236}">
                  <a16:creationId xmlns:a16="http://schemas.microsoft.com/office/drawing/2014/main" id="{642ED77A-A8FF-4709-B703-AE681AD8E7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>
                <a:gd name="T0" fmla="*/ 0 w 455"/>
                <a:gd name="T1" fmla="*/ 0 h 285"/>
                <a:gd name="T2" fmla="*/ 455 w 455"/>
                <a:gd name="T3" fmla="*/ 285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87" name="Freeform 23">
              <a:extLst>
                <a:ext uri="{FF2B5EF4-FFF2-40B4-BE49-F238E27FC236}">
                  <a16:creationId xmlns:a16="http://schemas.microsoft.com/office/drawing/2014/main" id="{D7BE1FEA-7C1E-41F1-A0E3-F316AB6EF1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>
                <a:gd name="T0" fmla="*/ 0 w 188"/>
                <a:gd name="T1" fmla="*/ 0 h 112"/>
                <a:gd name="T2" fmla="*/ 188 w 188"/>
                <a:gd name="T3" fmla="*/ 1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22531" name="Picture 8" descr="Rezultat iskanja slik za vpis v srednjo šol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994" r="-2" b="14913"/>
          <a:stretch/>
        </p:blipFill>
        <p:spPr bwMode="auto">
          <a:xfrm>
            <a:off x="20" y="10"/>
            <a:ext cx="9143752" cy="4120995"/>
          </a:xfrm>
          <a:prstGeom prst="rect">
            <a:avLst/>
          </a:prstGeom>
          <a:noFill/>
          <a:ln w="127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2588" name="Group 22558">
            <a:extLst>
              <a:ext uri="{FF2B5EF4-FFF2-40B4-BE49-F238E27FC236}">
                <a16:creationId xmlns:a16="http://schemas.microsoft.com/office/drawing/2014/main" id="{85976A4B-3862-4DD9-BBF1-1F77773F13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206292"/>
            <a:ext cx="9144574" cy="1771275"/>
            <a:chOff x="1" y="3893141"/>
            <a:chExt cx="12192755" cy="1771275"/>
          </a:xfrm>
        </p:grpSpPr>
        <p:sp>
          <p:nvSpPr>
            <p:cNvPr id="22560" name="Isosceles Triangle 39">
              <a:extLst>
                <a:ext uri="{FF2B5EF4-FFF2-40B4-BE49-F238E27FC236}">
                  <a16:creationId xmlns:a16="http://schemas.microsoft.com/office/drawing/2014/main" id="{4E26DA03-9EA7-4CA6-BAAA-1D0604CB1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589" name="Rectangle 22560">
              <a:extLst>
                <a:ext uri="{FF2B5EF4-FFF2-40B4-BE49-F238E27FC236}">
                  <a16:creationId xmlns:a16="http://schemas.microsoft.com/office/drawing/2014/main" id="{7EE11675-3E2F-4EF8-B41A-0733199FB5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" y="3893141"/>
              <a:ext cx="12192755" cy="142021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71085" y="4660480"/>
            <a:ext cx="6625241" cy="72774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l-SI" altLang="sl-SI" sz="3100" dirty="0"/>
              <a:t>SREDNJEŠOLSKI PROGRAMI V OBALNO-KRAŠKI REGIJI</a:t>
            </a:r>
            <a:br>
              <a:rPr lang="sl-SI" sz="1900" dirty="0"/>
            </a:br>
            <a:endParaRPr lang="sl-SI" altLang="sl-SI" sz="19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slov 6"/>
          <p:cNvSpPr>
            <a:spLocks noGrp="1" noChangeArrowheads="1"/>
          </p:cNvSpPr>
          <p:nvPr>
            <p:ph type="title"/>
          </p:nvPr>
        </p:nvSpPr>
        <p:spPr>
          <a:xfrm>
            <a:off x="725488" y="2349500"/>
            <a:ext cx="3111500" cy="246538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l-SI" altLang="sl-SI"/>
              <a:t>VZGOJA IN IZOBRAŽEVANJE V SLO</a:t>
            </a:r>
          </a:p>
        </p:txBody>
      </p:sp>
      <p:pic>
        <p:nvPicPr>
          <p:cNvPr id="7" name="Označba mesta vsebine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15" t="3645" b="63"/>
          <a:stretch>
            <a:fillRect/>
          </a:stretch>
        </p:blipFill>
        <p:spPr bwMode="auto">
          <a:xfrm>
            <a:off x="3924300" y="0"/>
            <a:ext cx="5219700" cy="6854825"/>
          </a:xfrm>
        </p:spPr>
      </p:pic>
      <p:pic>
        <p:nvPicPr>
          <p:cNvPr id="10" name="Označba mesta vsebin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68" t="38046" r="15363" b="41891"/>
          <a:stretch>
            <a:fillRect/>
          </a:stretch>
        </p:blipFill>
        <p:spPr bwMode="auto">
          <a:xfrm>
            <a:off x="107950" y="1528763"/>
            <a:ext cx="8882063" cy="379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slov 6"/>
          <p:cNvSpPr>
            <a:spLocks noGrp="1"/>
          </p:cNvSpPr>
          <p:nvPr>
            <p:ph type="title"/>
          </p:nvPr>
        </p:nvSpPr>
        <p:spPr>
          <a:xfrm>
            <a:off x="725488" y="2349500"/>
            <a:ext cx="3111500" cy="2465388"/>
          </a:xfrm>
        </p:spPr>
        <p:txBody>
          <a:bodyPr/>
          <a:lstStyle/>
          <a:p>
            <a:pPr>
              <a:defRPr/>
            </a:pPr>
            <a:r>
              <a:rPr lang="sl-SI" dirty="0"/>
              <a:t>Gimnazija, elektro in pomorska šola Piran</a:t>
            </a:r>
          </a:p>
        </p:txBody>
      </p:sp>
      <p:graphicFrame>
        <p:nvGraphicFramePr>
          <p:cNvPr id="9" name="Označba mesta vsebine 8"/>
          <p:cNvGraphicFramePr>
            <a:graphicFrameLocks noGrp="1"/>
          </p:cNvGraphicFramePr>
          <p:nvPr>
            <p:ph idx="1"/>
          </p:nvPr>
        </p:nvGraphicFramePr>
        <p:xfrm>
          <a:off x="3995738" y="1263650"/>
          <a:ext cx="5076825" cy="4330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8267">
                  <a:extLst>
                    <a:ext uri="{9D8B030D-6E8A-4147-A177-3AD203B41FA5}">
                      <a16:colId xmlns:a16="http://schemas.microsoft.com/office/drawing/2014/main" val="2119447768"/>
                    </a:ext>
                  </a:extLst>
                </a:gridCol>
                <a:gridCol w="1638267">
                  <a:extLst>
                    <a:ext uri="{9D8B030D-6E8A-4147-A177-3AD203B41FA5}">
                      <a16:colId xmlns:a16="http://schemas.microsoft.com/office/drawing/2014/main" val="831981667"/>
                    </a:ext>
                  </a:extLst>
                </a:gridCol>
                <a:gridCol w="756123">
                  <a:extLst>
                    <a:ext uri="{9D8B030D-6E8A-4147-A177-3AD203B41FA5}">
                      <a16:colId xmlns:a16="http://schemas.microsoft.com/office/drawing/2014/main" val="777157571"/>
                    </a:ext>
                  </a:extLst>
                </a:gridCol>
                <a:gridCol w="1044168">
                  <a:extLst>
                    <a:ext uri="{9D8B030D-6E8A-4147-A177-3AD203B41FA5}">
                      <a16:colId xmlns:a16="http://schemas.microsoft.com/office/drawing/2014/main" val="1812705737"/>
                    </a:ext>
                  </a:extLst>
                </a:gridCol>
              </a:tblGrid>
              <a:tr h="73151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l-SI" sz="1600" b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Program</a:t>
                      </a:r>
                    </a:p>
                  </a:txBody>
                  <a:tcPr marL="44452" marR="44452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l-SI" sz="16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Naziv poklicne/ strokovne izobrazbe</a:t>
                      </a:r>
                    </a:p>
                  </a:txBody>
                  <a:tcPr marL="44452" marR="44452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l-SI" sz="16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Trajanje </a:t>
                      </a:r>
                      <a:r>
                        <a:rPr lang="sl-SI" sz="1600" b="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izobr</a:t>
                      </a:r>
                      <a:r>
                        <a:rPr lang="sl-SI" sz="16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.</a:t>
                      </a:r>
                    </a:p>
                  </a:txBody>
                  <a:tcPr marL="44452" marR="44452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l-SI" sz="16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Predvideno št. mest za novince</a:t>
                      </a:r>
                    </a:p>
                  </a:txBody>
                  <a:tcPr marL="44452" marR="44452" marT="0" marB="0" anchor="ctr"/>
                </a:tc>
                <a:extLst>
                  <a:ext uri="{0D108BD9-81ED-4DB2-BD59-A6C34878D82A}">
                    <a16:rowId xmlns:a16="http://schemas.microsoft.com/office/drawing/2014/main" val="138359330"/>
                  </a:ext>
                </a:extLst>
              </a:tr>
              <a:tr h="719836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Gimnazija</a:t>
                      </a:r>
                    </a:p>
                  </a:txBody>
                  <a:tcPr marL="91445" marR="91445" marT="45710" marB="4571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L="91445" marR="91445" marT="45710" marB="457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1445" marR="91445" marT="45710" marB="457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56</a:t>
                      </a:r>
                    </a:p>
                  </a:txBody>
                  <a:tcPr marL="91445" marR="91445" marT="45710" marB="45710" anchor="ctr"/>
                </a:tc>
                <a:extLst>
                  <a:ext uri="{0D108BD9-81ED-4DB2-BD59-A6C34878D82A}">
                    <a16:rowId xmlns:a16="http://schemas.microsoft.com/office/drawing/2014/main" val="3134289051"/>
                  </a:ext>
                </a:extLst>
              </a:tr>
              <a:tr h="719836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Logistični tehnik</a:t>
                      </a:r>
                    </a:p>
                  </a:txBody>
                  <a:tcPr marL="91445" marR="91445" marT="45710" marB="4571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Logistični tehnik</a:t>
                      </a:r>
                    </a:p>
                  </a:txBody>
                  <a:tcPr marL="91445" marR="91445" marT="45710" marB="457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1445" marR="91445" marT="45710" marB="457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28</a:t>
                      </a:r>
                    </a:p>
                  </a:txBody>
                  <a:tcPr marL="91445" marR="91445" marT="45710" marB="45710" anchor="ctr"/>
                </a:tc>
                <a:extLst>
                  <a:ext uri="{0D108BD9-81ED-4DB2-BD59-A6C34878D82A}">
                    <a16:rowId xmlns:a16="http://schemas.microsoft.com/office/drawing/2014/main" val="1181071953"/>
                  </a:ext>
                </a:extLst>
              </a:tr>
              <a:tr h="719836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Elektrotehnik</a:t>
                      </a:r>
                    </a:p>
                  </a:txBody>
                  <a:tcPr marL="91445" marR="91445" marT="45710" marB="4571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Elektrotehnik </a:t>
                      </a:r>
                    </a:p>
                  </a:txBody>
                  <a:tcPr marL="91445" marR="91445" marT="45710" marB="457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1445" marR="91445" marT="45710" marB="457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28</a:t>
                      </a:r>
                    </a:p>
                  </a:txBody>
                  <a:tcPr marL="91445" marR="91445" marT="45710" marB="45710" anchor="ctr"/>
                </a:tc>
                <a:extLst>
                  <a:ext uri="{0D108BD9-81ED-4DB2-BD59-A6C34878D82A}">
                    <a16:rowId xmlns:a16="http://schemas.microsoft.com/office/drawing/2014/main" val="1579717354"/>
                  </a:ext>
                </a:extLst>
              </a:tr>
              <a:tr h="719836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Plovbni  tehnik</a:t>
                      </a:r>
                    </a:p>
                  </a:txBody>
                  <a:tcPr marL="91445" marR="91445" marT="45710" marB="4571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Plovbni tehnik</a:t>
                      </a:r>
                    </a:p>
                  </a:txBody>
                  <a:tcPr marL="91445" marR="91445" marT="45710" marB="457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1445" marR="91445" marT="45710" marB="457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28</a:t>
                      </a:r>
                    </a:p>
                  </a:txBody>
                  <a:tcPr marL="91445" marR="91445" marT="45710" marB="45710" anchor="ctr"/>
                </a:tc>
                <a:extLst>
                  <a:ext uri="{0D108BD9-81ED-4DB2-BD59-A6C34878D82A}">
                    <a16:rowId xmlns:a16="http://schemas.microsoft.com/office/drawing/2014/main" val="1543615292"/>
                  </a:ext>
                </a:extLst>
              </a:tr>
              <a:tr h="719836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b="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Tehnik računalništva</a:t>
                      </a:r>
                    </a:p>
                  </a:txBody>
                  <a:tcPr marL="91445" marR="91445" marT="45710" marB="4571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b="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Tehnik računalništva</a:t>
                      </a:r>
                    </a:p>
                  </a:txBody>
                  <a:tcPr marL="91445" marR="91445" marT="45710" marB="457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0" dirty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1445" marR="91445" marT="45710" marB="457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0" dirty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28</a:t>
                      </a:r>
                    </a:p>
                  </a:txBody>
                  <a:tcPr marL="91445" marR="91445" marT="45710" marB="45710" anchor="ctr"/>
                </a:tc>
                <a:extLst>
                  <a:ext uri="{0D108BD9-81ED-4DB2-BD59-A6C34878D82A}">
                    <a16:rowId xmlns:a16="http://schemas.microsoft.com/office/drawing/2014/main" val="3148059399"/>
                  </a:ext>
                </a:extLst>
              </a:tr>
            </a:tbl>
          </a:graphicData>
        </a:graphic>
      </p:graphicFrame>
      <p:pic>
        <p:nvPicPr>
          <p:cNvPr id="26664" name="Picture 9" descr="GEPŠ - Pogosta vprašanja in odgovori | GEPŠ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6225" y="5157788"/>
            <a:ext cx="1471613" cy="1481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slov 6"/>
          <p:cNvSpPr>
            <a:spLocks noGrp="1"/>
          </p:cNvSpPr>
          <p:nvPr>
            <p:ph type="title"/>
          </p:nvPr>
        </p:nvSpPr>
        <p:spPr>
          <a:xfrm>
            <a:off x="725488" y="2349500"/>
            <a:ext cx="3111500" cy="2465388"/>
          </a:xfrm>
        </p:spPr>
        <p:txBody>
          <a:bodyPr/>
          <a:lstStyle/>
          <a:p>
            <a:pPr>
              <a:defRPr/>
            </a:pPr>
            <a:r>
              <a:rPr lang="sl-SI" dirty="0"/>
              <a:t>Gimnazija</a:t>
            </a:r>
            <a:br>
              <a:rPr lang="sl-SI" dirty="0"/>
            </a:br>
            <a:r>
              <a:rPr lang="sl-SI" dirty="0"/>
              <a:t>Koper</a:t>
            </a:r>
          </a:p>
        </p:txBody>
      </p:sp>
      <p:graphicFrame>
        <p:nvGraphicFramePr>
          <p:cNvPr id="9" name="Označba mesta vsebine 8"/>
          <p:cNvGraphicFramePr>
            <a:graphicFrameLocks noGrp="1"/>
          </p:cNvGraphicFramePr>
          <p:nvPr>
            <p:ph idx="1"/>
          </p:nvPr>
        </p:nvGraphicFramePr>
        <p:xfrm>
          <a:off x="3995738" y="1263650"/>
          <a:ext cx="5076825" cy="4330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8267">
                  <a:extLst>
                    <a:ext uri="{9D8B030D-6E8A-4147-A177-3AD203B41FA5}">
                      <a16:colId xmlns:a16="http://schemas.microsoft.com/office/drawing/2014/main" val="2119447768"/>
                    </a:ext>
                  </a:extLst>
                </a:gridCol>
                <a:gridCol w="1638267">
                  <a:extLst>
                    <a:ext uri="{9D8B030D-6E8A-4147-A177-3AD203B41FA5}">
                      <a16:colId xmlns:a16="http://schemas.microsoft.com/office/drawing/2014/main" val="831981667"/>
                    </a:ext>
                  </a:extLst>
                </a:gridCol>
                <a:gridCol w="756123">
                  <a:extLst>
                    <a:ext uri="{9D8B030D-6E8A-4147-A177-3AD203B41FA5}">
                      <a16:colId xmlns:a16="http://schemas.microsoft.com/office/drawing/2014/main" val="777157571"/>
                    </a:ext>
                  </a:extLst>
                </a:gridCol>
                <a:gridCol w="1044168">
                  <a:extLst>
                    <a:ext uri="{9D8B030D-6E8A-4147-A177-3AD203B41FA5}">
                      <a16:colId xmlns:a16="http://schemas.microsoft.com/office/drawing/2014/main" val="1812705737"/>
                    </a:ext>
                  </a:extLst>
                </a:gridCol>
              </a:tblGrid>
              <a:tr h="73151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l-SI" sz="1600" b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Program</a:t>
                      </a:r>
                    </a:p>
                  </a:txBody>
                  <a:tcPr marL="44452" marR="44452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l-SI" sz="16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Naziv poklicne/ strokovne izobrazbe</a:t>
                      </a:r>
                    </a:p>
                  </a:txBody>
                  <a:tcPr marL="44452" marR="44452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l-SI" sz="16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Trajanje </a:t>
                      </a:r>
                      <a:r>
                        <a:rPr lang="sl-SI" sz="1600" b="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izobr</a:t>
                      </a:r>
                      <a:r>
                        <a:rPr lang="sl-SI" sz="16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.</a:t>
                      </a:r>
                    </a:p>
                  </a:txBody>
                  <a:tcPr marL="44452" marR="44452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l-SI" sz="16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Predvideno št. mest za novince</a:t>
                      </a:r>
                    </a:p>
                  </a:txBody>
                  <a:tcPr marL="44452" marR="44452" marT="0" marB="0" anchor="ctr"/>
                </a:tc>
                <a:extLst>
                  <a:ext uri="{0D108BD9-81ED-4DB2-BD59-A6C34878D82A}">
                    <a16:rowId xmlns:a16="http://schemas.microsoft.com/office/drawing/2014/main" val="138359330"/>
                  </a:ext>
                </a:extLst>
              </a:tr>
              <a:tr h="719836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Gimnazija</a:t>
                      </a:r>
                    </a:p>
                  </a:txBody>
                  <a:tcPr marL="91445" marR="91445" marT="45710" marB="4571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L="91445" marR="91445" marT="45710" marB="457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1445" marR="91445" marT="45710" marB="457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84</a:t>
                      </a:r>
                    </a:p>
                  </a:txBody>
                  <a:tcPr marL="91445" marR="91445" marT="45710" marB="45710" anchor="ctr"/>
                </a:tc>
                <a:extLst>
                  <a:ext uri="{0D108BD9-81ED-4DB2-BD59-A6C34878D82A}">
                    <a16:rowId xmlns:a16="http://schemas.microsoft.com/office/drawing/2014/main" val="3134289051"/>
                  </a:ext>
                </a:extLst>
              </a:tr>
              <a:tr h="719836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Gimnazija (š)</a:t>
                      </a:r>
                    </a:p>
                  </a:txBody>
                  <a:tcPr marL="44452" marR="44452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-</a:t>
                      </a:r>
                    </a:p>
                  </a:txBody>
                  <a:tcPr marL="44452" marR="44452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44452" marR="44452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18</a:t>
                      </a:r>
                    </a:p>
                  </a:txBody>
                  <a:tcPr marL="44452" marR="44452" marT="0" marB="0" anchor="ctr"/>
                </a:tc>
                <a:extLst>
                  <a:ext uri="{0D108BD9-81ED-4DB2-BD59-A6C34878D82A}">
                    <a16:rowId xmlns:a16="http://schemas.microsoft.com/office/drawing/2014/main" val="1181071953"/>
                  </a:ext>
                </a:extLst>
              </a:tr>
              <a:tr h="719836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Umetniška gimnazija</a:t>
                      </a:r>
                    </a:p>
                  </a:txBody>
                  <a:tcPr marL="44452" marR="44452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-</a:t>
                      </a:r>
                    </a:p>
                  </a:txBody>
                  <a:tcPr marL="44452" marR="44452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44452" marR="44452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44452" marR="44452" marT="0" marB="0" anchor="ctr"/>
                </a:tc>
                <a:extLst>
                  <a:ext uri="{0D108BD9-81ED-4DB2-BD59-A6C34878D82A}">
                    <a16:rowId xmlns:a16="http://schemas.microsoft.com/office/drawing/2014/main" val="670395780"/>
                  </a:ext>
                </a:extLst>
              </a:tr>
              <a:tr h="719836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4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 Glasbena smer (Petje-instrument)</a:t>
                      </a:r>
                    </a:p>
                  </a:txBody>
                  <a:tcPr marL="44452" marR="44452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-</a:t>
                      </a:r>
                    </a:p>
                  </a:txBody>
                  <a:tcPr marL="44452" marR="44452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44452" marR="44452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14</a:t>
                      </a:r>
                    </a:p>
                  </a:txBody>
                  <a:tcPr marL="44452" marR="44452" marT="0" marB="0" anchor="ctr"/>
                </a:tc>
                <a:extLst>
                  <a:ext uri="{0D108BD9-81ED-4DB2-BD59-A6C34878D82A}">
                    <a16:rowId xmlns:a16="http://schemas.microsoft.com/office/drawing/2014/main" val="1579717354"/>
                  </a:ext>
                </a:extLst>
              </a:tr>
              <a:tr h="719836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4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 Likovna smer</a:t>
                      </a:r>
                    </a:p>
                  </a:txBody>
                  <a:tcPr marL="44452" marR="44452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-</a:t>
                      </a:r>
                    </a:p>
                  </a:txBody>
                  <a:tcPr marL="44452" marR="44452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b="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44452" marR="44452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</a:t>
                      </a:r>
                    </a:p>
                  </a:txBody>
                  <a:tcPr marL="44452" marR="44452" marT="0" marB="0" anchor="ctr"/>
                </a:tc>
                <a:extLst>
                  <a:ext uri="{0D108BD9-81ED-4DB2-BD59-A6C34878D82A}">
                    <a16:rowId xmlns:a16="http://schemas.microsoft.com/office/drawing/2014/main" val="3148059399"/>
                  </a:ext>
                </a:extLst>
              </a:tr>
            </a:tbl>
          </a:graphicData>
        </a:graphic>
      </p:graphicFrame>
      <p:pic>
        <p:nvPicPr>
          <p:cNvPr id="28712" name="Picture 2" descr="Gimnazija Koper | Dobrodošli na spletni strani Gimnazije Koper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5241925"/>
            <a:ext cx="2874962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slov 6"/>
          <p:cNvSpPr>
            <a:spLocks noGrp="1"/>
          </p:cNvSpPr>
          <p:nvPr>
            <p:ph type="title"/>
          </p:nvPr>
        </p:nvSpPr>
        <p:spPr>
          <a:xfrm>
            <a:off x="725488" y="2349500"/>
            <a:ext cx="3111500" cy="2465388"/>
          </a:xfrm>
        </p:spPr>
        <p:txBody>
          <a:bodyPr/>
          <a:lstStyle/>
          <a:p>
            <a:pPr>
              <a:defRPr/>
            </a:pPr>
            <a:r>
              <a:rPr lang="sl-SI" dirty="0"/>
              <a:t>Srednja ekonomsko-poslovna šola Koper</a:t>
            </a:r>
          </a:p>
        </p:txBody>
      </p:sp>
      <p:graphicFrame>
        <p:nvGraphicFramePr>
          <p:cNvPr id="9" name="Označba mesta vsebine 8"/>
          <p:cNvGraphicFramePr>
            <a:graphicFrameLocks noGrp="1"/>
          </p:cNvGraphicFramePr>
          <p:nvPr>
            <p:ph idx="1"/>
          </p:nvPr>
        </p:nvGraphicFramePr>
        <p:xfrm>
          <a:off x="3995738" y="1624013"/>
          <a:ext cx="5076825" cy="36099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8267">
                  <a:extLst>
                    <a:ext uri="{9D8B030D-6E8A-4147-A177-3AD203B41FA5}">
                      <a16:colId xmlns:a16="http://schemas.microsoft.com/office/drawing/2014/main" val="2119447768"/>
                    </a:ext>
                  </a:extLst>
                </a:gridCol>
                <a:gridCol w="1638267">
                  <a:extLst>
                    <a:ext uri="{9D8B030D-6E8A-4147-A177-3AD203B41FA5}">
                      <a16:colId xmlns:a16="http://schemas.microsoft.com/office/drawing/2014/main" val="831981667"/>
                    </a:ext>
                  </a:extLst>
                </a:gridCol>
                <a:gridCol w="756123">
                  <a:extLst>
                    <a:ext uri="{9D8B030D-6E8A-4147-A177-3AD203B41FA5}">
                      <a16:colId xmlns:a16="http://schemas.microsoft.com/office/drawing/2014/main" val="777157571"/>
                    </a:ext>
                  </a:extLst>
                </a:gridCol>
                <a:gridCol w="1044168">
                  <a:extLst>
                    <a:ext uri="{9D8B030D-6E8A-4147-A177-3AD203B41FA5}">
                      <a16:colId xmlns:a16="http://schemas.microsoft.com/office/drawing/2014/main" val="1812705737"/>
                    </a:ext>
                  </a:extLst>
                </a:gridCol>
              </a:tblGrid>
              <a:tr h="7315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l-SI" sz="1600" b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Program</a:t>
                      </a:r>
                    </a:p>
                  </a:txBody>
                  <a:tcPr marL="44452" marR="44452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l-SI" sz="16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Naziv poklicne/ strokovne izobrazbe</a:t>
                      </a:r>
                    </a:p>
                  </a:txBody>
                  <a:tcPr marL="44452" marR="44452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l-SI" sz="16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Trajanje </a:t>
                      </a:r>
                      <a:r>
                        <a:rPr lang="sl-SI" sz="1600" b="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izobr</a:t>
                      </a:r>
                      <a:r>
                        <a:rPr lang="sl-SI" sz="16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.</a:t>
                      </a:r>
                    </a:p>
                  </a:txBody>
                  <a:tcPr marL="44452" marR="44452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l-SI" sz="16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Predvideno št. mest za novince</a:t>
                      </a:r>
                    </a:p>
                  </a:txBody>
                  <a:tcPr marL="44452" marR="44452" marT="0" marB="0" anchor="ctr"/>
                </a:tc>
                <a:extLst>
                  <a:ext uri="{0D108BD9-81ED-4DB2-BD59-A6C34878D82A}">
                    <a16:rowId xmlns:a16="http://schemas.microsoft.com/office/drawing/2014/main" val="138359330"/>
                  </a:ext>
                </a:extLst>
              </a:tr>
              <a:tr h="719614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Trgovec</a:t>
                      </a:r>
                    </a:p>
                  </a:txBody>
                  <a:tcPr marL="91445" marR="91445" marT="45695" marB="45695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Prodajalec </a:t>
                      </a:r>
                    </a:p>
                  </a:txBody>
                  <a:tcPr marL="91445" marR="91445" marT="45695" marB="45695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1445" marR="91445" marT="45695" marB="45695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26</a:t>
                      </a:r>
                    </a:p>
                  </a:txBody>
                  <a:tcPr marL="91445" marR="91445" marT="45695" marB="45695" anchor="ctr"/>
                </a:tc>
                <a:extLst>
                  <a:ext uri="{0D108BD9-81ED-4DB2-BD59-A6C34878D82A}">
                    <a16:rowId xmlns:a16="http://schemas.microsoft.com/office/drawing/2014/main" val="3134289051"/>
                  </a:ext>
                </a:extLst>
              </a:tr>
              <a:tr h="719614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Administrator</a:t>
                      </a:r>
                    </a:p>
                  </a:txBody>
                  <a:tcPr marL="44452" marR="44452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Administrator</a:t>
                      </a:r>
                    </a:p>
                  </a:txBody>
                  <a:tcPr marL="44452" marR="44452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44452" marR="44452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26</a:t>
                      </a:r>
                    </a:p>
                  </a:txBody>
                  <a:tcPr marL="44452" marR="44452" marT="0" marB="0" anchor="ctr"/>
                </a:tc>
                <a:extLst>
                  <a:ext uri="{0D108BD9-81ED-4DB2-BD59-A6C34878D82A}">
                    <a16:rowId xmlns:a16="http://schemas.microsoft.com/office/drawing/2014/main" val="1181071953"/>
                  </a:ext>
                </a:extLst>
              </a:tr>
              <a:tr h="719614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Ekonomski tehnik </a:t>
                      </a:r>
                    </a:p>
                  </a:txBody>
                  <a:tcPr marL="44452" marR="44452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Ekonomski tehnik</a:t>
                      </a:r>
                    </a:p>
                  </a:txBody>
                  <a:tcPr marL="44452" marR="44452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44452" marR="44452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56</a:t>
                      </a:r>
                    </a:p>
                  </a:txBody>
                  <a:tcPr marL="44452" marR="44452" marT="0" marB="0" anchor="ctr"/>
                </a:tc>
                <a:extLst>
                  <a:ext uri="{0D108BD9-81ED-4DB2-BD59-A6C34878D82A}">
                    <a16:rowId xmlns:a16="http://schemas.microsoft.com/office/drawing/2014/main" val="1579717354"/>
                  </a:ext>
                </a:extLst>
              </a:tr>
              <a:tr h="719614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Ekonomska gimnazija </a:t>
                      </a:r>
                    </a:p>
                  </a:txBody>
                  <a:tcPr marL="44452" marR="44452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-</a:t>
                      </a:r>
                    </a:p>
                  </a:txBody>
                  <a:tcPr marL="44452" marR="44452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44452" marR="44452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56</a:t>
                      </a:r>
                    </a:p>
                  </a:txBody>
                  <a:tcPr marL="44452" marR="44452" marT="0" marB="0" anchor="ctr"/>
                </a:tc>
                <a:extLst>
                  <a:ext uri="{0D108BD9-81ED-4DB2-BD59-A6C34878D82A}">
                    <a16:rowId xmlns:a16="http://schemas.microsoft.com/office/drawing/2014/main" val="1543615292"/>
                  </a:ext>
                </a:extLst>
              </a:tr>
            </a:tbl>
          </a:graphicData>
        </a:graphic>
      </p:graphicFrame>
      <p:pic>
        <p:nvPicPr>
          <p:cNvPr id="30755" name="Picture 2" descr="https://seps.si/wp-content/uploads/2021/08/ftr_new-e1673901967217.pn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863" y="5233988"/>
            <a:ext cx="1733550" cy="110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10B6F4"/>
      </a:accent1>
      <a:accent2>
        <a:srgbClr val="3C78C3"/>
      </a:accent2>
      <a:accent3>
        <a:srgbClr val="9F52D0"/>
      </a:accent3>
      <a:accent4>
        <a:srgbClr val="D64198"/>
      </a:accent4>
      <a:accent5>
        <a:srgbClr val="DA2228"/>
      </a:accent5>
      <a:accent6>
        <a:srgbClr val="F18318"/>
      </a:accent6>
      <a:hlink>
        <a:srgbClr val="A8DEE8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C0CB9708-C445-4049-9D7F-4C8684E69AF3}"/>
    </a:ext>
  </a:ext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ova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7459</TotalTime>
  <Words>1991</Words>
  <Application>Microsoft Office PowerPoint</Application>
  <PresentationFormat>Diaprojekcija na zaslonu (4:3)</PresentationFormat>
  <Paragraphs>389</Paragraphs>
  <Slides>31</Slides>
  <Notes>28</Notes>
  <HiddenSlides>0</HiddenSlides>
  <MMClips>0</MMClips>
  <ScaleCrop>false</ScaleCrop>
  <HeadingPairs>
    <vt:vector size="6" baseType="variant">
      <vt:variant>
        <vt:lpstr>Uporabljene pisave</vt:lpstr>
      </vt:variant>
      <vt:variant>
        <vt:i4>9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31</vt:i4>
      </vt:variant>
    </vt:vector>
  </HeadingPairs>
  <TitlesOfParts>
    <vt:vector size="41" baseType="lpstr">
      <vt:lpstr>Arial</vt:lpstr>
      <vt:lpstr>Calibri</vt:lpstr>
      <vt:lpstr>Calibri Light</vt:lpstr>
      <vt:lpstr>Google Sans</vt:lpstr>
      <vt:lpstr>Republika</vt:lpstr>
      <vt:lpstr>Rockwell</vt:lpstr>
      <vt:lpstr>Symbol</vt:lpstr>
      <vt:lpstr>Times New Roman</vt:lpstr>
      <vt:lpstr>Wingdings</vt:lpstr>
      <vt:lpstr>Atlas</vt:lpstr>
      <vt:lpstr>KAM PO OSNOVNI ŠOLI?</vt:lpstr>
      <vt:lpstr>DANAŠNJA VSEBINA</vt:lpstr>
      <vt:lpstr>PROGRAM KARIERNE ORIENTACIJE   za 9. razred</vt:lpstr>
      <vt:lpstr>PROGRAM KARIERNE ORIENTACIJE   za 9. razred</vt:lpstr>
      <vt:lpstr>SREDNJEŠOLSKI PROGRAMI V OBALNO-KRAŠKI REGIJI </vt:lpstr>
      <vt:lpstr>VZGOJA IN IZOBRAŽEVANJE V SLO</vt:lpstr>
      <vt:lpstr>Gimnazija, elektro in pomorska šola Piran</vt:lpstr>
      <vt:lpstr>Gimnazija Koper</vt:lpstr>
      <vt:lpstr>Srednja ekonomsko-poslovna šola Koper</vt:lpstr>
      <vt:lpstr>Srednja šola Izola</vt:lpstr>
      <vt:lpstr>Srednja tehniška šola Koper</vt:lpstr>
      <vt:lpstr>Šolski center Srečka Kosovela Sežana</vt:lpstr>
      <vt:lpstr>IS programi  („italijanske šole“)</vt:lpstr>
      <vt:lpstr>Primorsko-notranjska regija</vt:lpstr>
      <vt:lpstr>INFORMATIVNI DNEVI</vt:lpstr>
      <vt:lpstr>POGOJI ZA VPIS</vt:lpstr>
      <vt:lpstr>PRIJAVA ZA VPIS IN ROKI</vt:lpstr>
      <vt:lpstr>DOGAJANJE PO ODDAJI PRIJAVNICE ZA VPIS</vt:lpstr>
      <vt:lpstr>MERILA ZA IZBIRO V PRIMERU OMEJITVE VPISA</vt:lpstr>
      <vt:lpstr>NACIONALNO PREVERJANJE ZNANJA (NPZ)</vt:lpstr>
      <vt:lpstr>SEZNANITEV Z DOSEŽKI</vt:lpstr>
      <vt:lpstr>Nadomestne točke na NPZ</vt:lpstr>
      <vt:lpstr>Dijaški domovi</vt:lpstr>
      <vt:lpstr>ŠTIPENDIRANJE</vt:lpstr>
      <vt:lpstr>VRSTE ŠTIPENDIJ</vt:lpstr>
      <vt:lpstr> KADROVSKE ŠTIPENDIJE </vt:lpstr>
      <vt:lpstr>ŠTIPENDIJE ZA DEFICITARNE POKLICE</vt:lpstr>
      <vt:lpstr> ZOISOVE ŠTIPENDIJE  </vt:lpstr>
      <vt:lpstr>DRŽAVNE ŠTIPENDIJE</vt:lpstr>
      <vt:lpstr>VEČ INFORMACIJ</vt:lpstr>
      <vt:lpstr>PowerPointova predstavitev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VRSTE PROGRAMOV</dc:title>
  <dc:creator>uporabnik</dc:creator>
  <cp:lastModifiedBy>Danijela Jelisavac</cp:lastModifiedBy>
  <cp:revision>698</cp:revision>
  <cp:lastPrinted>2023-01-17T12:31:56Z</cp:lastPrinted>
  <dcterms:created xsi:type="dcterms:W3CDTF">2006-02-04T15:00:43Z</dcterms:created>
  <dcterms:modified xsi:type="dcterms:W3CDTF">2025-02-04T17:09:26Z</dcterms:modified>
</cp:coreProperties>
</file>