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0" roundtripDataSignature="AMtx7mgI25R9EjRhz1Ho7uDzsnvwiWRH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4" name="Google Shape;20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5" name="Google Shape;22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5" name="Google Shape;23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7" name="Google Shape;25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2" name="Google Shape;262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69450a0c8e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69450a0c8e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2" name="Google Shape;28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694cf0d8e5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694cf0d8e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9466a5db6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69466a5db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9466a5db6_1_2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9466a5db6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0" name="Google Shape;19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ni diapozitiv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4" name="Google Shape;24;p37"/>
            <p:cNvSpPr/>
            <p:nvPr/>
          </p:nvSpPr>
          <p:spPr>
            <a:xfrm>
              <a:off x="0" y="-7862"/>
              <a:ext cx="863600" cy="5698067"/>
            </a:xfrm>
            <a:custGeom>
              <a:rect b="b" l="l" r="r" t="t"/>
              <a:pathLst>
                <a:path extrusionOk="0" h="5698067" w="86360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803"/>
              </a:schemeClr>
            </a:solidFill>
            <a:ln>
              <a:noFill/>
            </a:ln>
          </p:spPr>
        </p:sp>
        <p:cxnSp>
          <p:nvCxnSpPr>
            <p:cNvPr id="25" name="Google Shape;25;p37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6" name="Google Shape;26;p37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" name="Google Shape;27;p37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28" name="Google Shape;28;p37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9" name="Google Shape;29;p37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7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31" name="Google Shape;31;p37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32" name="Google Shape;32;p37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33" name="Google Shape;33;p3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37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7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3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n napis">
  <p:cSld name="Naslov in napi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6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6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4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 z napisom">
  <p:cSld name="Citat z napisom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7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7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47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4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103" name="Google Shape;103;p47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47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tica z imenom">
  <p:cSld name="Kartica z imenom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8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8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4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 kartice z imenom">
  <p:cSld name="Citat kartice z imenom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9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9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49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4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4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4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118" name="Google Shape;118;p4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49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nično ali neresnično">
  <p:cSld name="Resnično ali neresnično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0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50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50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5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5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5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n navpično besedilo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51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5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vpični naslov in besedilo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2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2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5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5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n vsebina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8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" name="Google Shape;42;p3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lava odseka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9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9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3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e vsebini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0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4" name="Google Shape;54;p40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5" name="Google Shape;55;p4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imerjava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1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1" name="Google Shape;61;p41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2" name="Google Shape;62;p41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3" name="Google Shape;63;p41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4" name="Google Shape;64;p4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en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sebina z naslovom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4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4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9" name="Google Shape;79;p44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0" name="Google Shape;80;p4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n slika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5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5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45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4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sp>
        <p:nvSpPr>
          <p:cNvPr id="89" name="Google Shape;89;p4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2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2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2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10" name="Google Shape;10;p2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2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13" name="Google Shape;13;p2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14" name="Google Shape;14;p2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5" name="Google Shape;15;p2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2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2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2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2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2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hyperlink" Target="http://www.dusanabordona.si/index.php/novice/984-ucbeniski-sklad-2024-2025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prehrana@dusanabordona.si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abina\AppData\Local\Temp\sola.jpeg" id="143" name="Google Shape;143;p1"/>
          <p:cNvPicPr preferRelativeResize="0"/>
          <p:nvPr/>
        </p:nvPicPr>
        <p:blipFill rotWithShape="1">
          <a:blip r:embed="rId3">
            <a:alphaModFix/>
          </a:blip>
          <a:srcRect b="0" l="3117" r="2216" t="0"/>
          <a:stretch/>
        </p:blipFill>
        <p:spPr>
          <a:xfrm>
            <a:off x="3048071" y="2815139"/>
            <a:ext cx="4386942" cy="385143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"/>
          <p:cNvSpPr txBox="1"/>
          <p:nvPr>
            <p:ph type="ctrTitle"/>
          </p:nvPr>
        </p:nvSpPr>
        <p:spPr>
          <a:xfrm>
            <a:off x="808140" y="1422892"/>
            <a:ext cx="9771370" cy="14352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4400"/>
              <a:buFont typeface="Calibri"/>
              <a:buNone/>
            </a:pPr>
            <a:br>
              <a:rPr b="1" lang="sl-SI" sz="4400">
                <a:solidFill>
                  <a:srgbClr val="3A3838"/>
                </a:solidFill>
              </a:rPr>
            </a:br>
            <a:r>
              <a:rPr b="1" lang="sl-SI" sz="4400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SREČANJE STARŠEV </a:t>
            </a:r>
            <a:br>
              <a:rPr b="1" lang="sl-SI" sz="4400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sl-SI" sz="4400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BODOČIH PRVOŠOLCEV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5" name="Google Shape;145;p1"/>
          <p:cNvSpPr txBox="1"/>
          <p:nvPr>
            <p:ph idx="1" type="subTitle"/>
          </p:nvPr>
        </p:nvSpPr>
        <p:spPr>
          <a:xfrm>
            <a:off x="8999384" y="5810558"/>
            <a:ext cx="2832397" cy="856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>
                <a:solidFill>
                  <a:schemeClr val="dk1"/>
                </a:solidFill>
              </a:rPr>
              <a:t>Koper, 19. 6. 2025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C:\Users\Sabina\Desktop\glava.png" id="146" name="Google Shape;14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1477" y="111212"/>
            <a:ext cx="1860562" cy="1295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 txBox="1"/>
          <p:nvPr>
            <p:ph idx="1" type="body"/>
          </p:nvPr>
        </p:nvSpPr>
        <p:spPr>
          <a:xfrm>
            <a:off x="592394" y="587428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sl-SI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LIKOVNA UMETNOST </a:t>
            </a:r>
            <a:endParaRPr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SPODBUJAMO USTVARJALNO, SPONTANO IN IGRIVO LIKOVNO IZRAŽANJE.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SPOZNAVANJE OSNOVNIH LIKOVNIH </a:t>
            </a:r>
            <a:r>
              <a:rPr b="1"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POJMOV</a:t>
            </a: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b="1"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MATERIALOV</a:t>
            </a: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</a:t>
            </a:r>
            <a:r>
              <a:rPr b="1"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TEHNIK </a:t>
            </a: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 PODROČJIH RISANJE, SLIKANJE, GRAFIKA, KIPARSTVO IN ARHITEKTURA.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07" name="Google Shape;20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1073" y="3573388"/>
            <a:ext cx="2899049" cy="217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6215057" y="3721519"/>
            <a:ext cx="2489976" cy="186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906935" y="3722837"/>
            <a:ext cx="2500521" cy="1875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"/>
          <p:cNvSpPr txBox="1"/>
          <p:nvPr>
            <p:ph idx="1" type="body"/>
          </p:nvPr>
        </p:nvSpPr>
        <p:spPr>
          <a:xfrm>
            <a:off x="425288" y="994413"/>
            <a:ext cx="9409471" cy="2790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sl-SI" sz="20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ITALIJANSKI IN ANGLEŠKI JEZIK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00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POUČUJE UČITELJICA ITALIJANSKEGA OZ. ANGLEŠKEGA JEZIKA.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JEZIK SPOZNAVAJO NA IGRIV NAČIN.</a:t>
            </a:r>
            <a:endParaRPr/>
          </a:p>
          <a:p>
            <a:pPr indent="-165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5" name="Google Shape;215;p13"/>
          <p:cNvPicPr preferRelativeResize="0"/>
          <p:nvPr/>
        </p:nvPicPr>
        <p:blipFill rotWithShape="1">
          <a:blip r:embed="rId3">
            <a:alphaModFix/>
          </a:blip>
          <a:srcRect b="8462" l="0" r="0" t="0"/>
          <a:stretch/>
        </p:blipFill>
        <p:spPr>
          <a:xfrm>
            <a:off x="512962" y="3514977"/>
            <a:ext cx="4050246" cy="2204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0023" y="3514977"/>
            <a:ext cx="3740452" cy="208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"/>
          <p:cNvSpPr txBox="1"/>
          <p:nvPr>
            <p:ph type="title"/>
          </p:nvPr>
        </p:nvSpPr>
        <p:spPr>
          <a:xfrm>
            <a:off x="677334" y="609600"/>
            <a:ext cx="899760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sl-SI">
                <a:latin typeface="Comic Sans MS"/>
                <a:ea typeface="Comic Sans MS"/>
                <a:cs typeface="Comic Sans MS"/>
                <a:sym typeface="Comic Sans MS"/>
              </a:rPr>
              <a:t>2. OSNOVNE INFORMACIJE </a:t>
            </a:r>
            <a:br>
              <a:rPr b="1" lang="sl-SI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sl-SI">
                <a:latin typeface="Comic Sans MS"/>
                <a:ea typeface="Comic Sans MS"/>
                <a:cs typeface="Comic Sans MS"/>
                <a:sym typeface="Comic Sans MS"/>
              </a:rPr>
              <a:t>O POTEKU JV IN PB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2" name="Google Shape;222;p15"/>
          <p:cNvSpPr txBox="1"/>
          <p:nvPr>
            <p:ph idx="1" type="body"/>
          </p:nvPr>
        </p:nvSpPr>
        <p:spPr>
          <a:xfrm>
            <a:off x="677333" y="2160589"/>
            <a:ext cx="8869789" cy="44368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3"/>
              <a:buNone/>
            </a:pPr>
            <a:r>
              <a:rPr b="1" lang="sl-SI" sz="20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JUTRANJE VARSTVO</a:t>
            </a:r>
            <a:endParaRPr sz="200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56235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VSAK DAN PRED ZAČETKOM POUKA OD 6.15 DO 8.10.</a:t>
            </a:r>
            <a:endParaRPr/>
          </a:p>
          <a:p>
            <a:pPr indent="-342900" lvl="0" marL="356235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UČENCI, KI PRIDEJO V ŠOLO PRED 8.10, </a:t>
            </a:r>
            <a:r>
              <a:rPr b="1" lang="sl-SI" sz="2000" u="sng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MORAJO BITI VKLJUČENI</a:t>
            </a:r>
            <a:r>
              <a:rPr lang="sl-SI" sz="2000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 JV.</a:t>
            </a:r>
            <a:endParaRPr/>
          </a:p>
          <a:p>
            <a:pPr indent="-342900" lvl="0" marL="356235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ZAJTRK JE OB 7.15.</a:t>
            </a:r>
            <a:endParaRPr/>
          </a:p>
          <a:p>
            <a:pPr indent="-342900" lvl="0" marL="356235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JV JE </a:t>
            </a:r>
            <a:r>
              <a:rPr b="1" lang="sl-SI" sz="2000" u="sng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BREZPLAČNO</a:t>
            </a: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ZA UČENCE 1. RAZREDOV.</a:t>
            </a:r>
            <a:endParaRPr/>
          </a:p>
          <a:p>
            <a:pPr indent="-342900" lvl="0" marL="356235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UČENCE POSPREMITE DO VHODNIH VRAT ŠOLE.</a:t>
            </a:r>
            <a:endParaRPr/>
          </a:p>
          <a:p>
            <a:pPr indent="-8304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57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"/>
          <p:cNvSpPr txBox="1"/>
          <p:nvPr>
            <p:ph idx="1" type="body"/>
          </p:nvPr>
        </p:nvSpPr>
        <p:spPr>
          <a:xfrm>
            <a:off x="464574" y="624060"/>
            <a:ext cx="10515600" cy="60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78"/>
              <a:buNone/>
            </a:pPr>
            <a:r>
              <a:rPr b="1" lang="sl-SI" sz="20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PODALJŠANO BIVANJE</a:t>
            </a:r>
            <a:endParaRPr sz="200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6957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POTEKA PO POUKU DO 16.30.</a:t>
            </a:r>
            <a:endParaRPr/>
          </a:p>
          <a:p>
            <a:pPr indent="-342900" lvl="0" marL="36957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KOSILO.</a:t>
            </a:r>
            <a:endParaRPr/>
          </a:p>
          <a:p>
            <a:pPr indent="-342900" lvl="0" marL="36957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USMERJEN PROSTI ČAS: DOKONČANJE ŠOLSKEGA DELA, USTVARJANJE, SOCIALNE IGRE, PLES …</a:t>
            </a:r>
            <a:endParaRPr/>
          </a:p>
          <a:p>
            <a:pPr indent="-342900" lvl="0" marL="36957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NEUSMERJEN PROSTI ČAS: PROSTA IGRA V RAZREDU, NA IGRIŠČU/ZELENICI.</a:t>
            </a:r>
            <a:endParaRPr/>
          </a:p>
          <a:p>
            <a:pPr indent="-342900" lvl="0" marL="36957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INTERESNE DEJAVNOSTI.</a:t>
            </a:r>
            <a:endParaRPr/>
          </a:p>
          <a:p>
            <a:pPr indent="-342900" lvl="0" marL="36957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POPOLDANSKA MALICA OB 15.00.</a:t>
            </a:r>
            <a:endParaRPr/>
          </a:p>
          <a:p>
            <a:pPr indent="0" lvl="0" marL="26669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90500" lvl="0" marL="36957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20980" lvl="0" marL="3429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1778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7-rt.googleusercontent.com/slidesz/AGV_vUfcJ8nSU1x5xoyChRTKC9QBl5ISXlYwYl_I3OHgTK6q5kvLisVGjCEnrVCgD58MCukQ0wlDQeiVcTLxSA-zf_6ZjJvxEMfUgjEKFmGrUTEpa1FluF6y-YqUYOG4Fgpiy4krri3WTzsL_-I1FgaTnpJlDiz-LeAOHhR62DtVYwkiP9a6W1fL2iE=s2048?key=vJt-eRPXOxdi_SI8K0I3WA" id="232" name="Google Shape;23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755" y="553339"/>
            <a:ext cx="9061864" cy="5751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"/>
          <p:cNvSpPr txBox="1"/>
          <p:nvPr>
            <p:ph type="title"/>
          </p:nvPr>
        </p:nvSpPr>
        <p:spPr>
          <a:xfrm>
            <a:off x="706831" y="176981"/>
            <a:ext cx="8623982" cy="2300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sl-SI">
                <a:latin typeface="Comic Sans MS"/>
                <a:ea typeface="Comic Sans MS"/>
                <a:cs typeface="Comic Sans MS"/>
                <a:sym typeface="Comic Sans MS"/>
              </a:rPr>
              <a:t>3. UČBENIKI IN DELOVNI ZVEZKI, PRIPOMOČKI </a:t>
            </a:r>
            <a:br>
              <a:rPr b="1" lang="sl-SI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sl-SI">
                <a:latin typeface="Comic Sans MS"/>
                <a:ea typeface="Comic Sans MS"/>
                <a:cs typeface="Comic Sans MS"/>
                <a:sym typeface="Comic Sans MS"/>
              </a:rPr>
              <a:t>IN MATERIAL ZA LIKOVNO  UMETNOST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8" name="Google Shape;238;p17"/>
          <p:cNvSpPr txBox="1"/>
          <p:nvPr>
            <p:ph idx="1" type="body"/>
          </p:nvPr>
        </p:nvSpPr>
        <p:spPr>
          <a:xfrm>
            <a:off x="706825" y="2472100"/>
            <a:ext cx="8919000" cy="3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320114" lvl="0" marL="3429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sl-SI" sz="2117">
                <a:latin typeface="Comic Sans MS"/>
                <a:ea typeface="Comic Sans MS"/>
                <a:cs typeface="Comic Sans MS"/>
                <a:sym typeface="Comic Sans MS"/>
              </a:rPr>
              <a:t>UČBENIKOV NE BODO UPORABLJALI. </a:t>
            </a:r>
            <a:endParaRPr sz="1917"/>
          </a:p>
          <a:p>
            <a:pPr indent="-320114" lvl="0" marL="34290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sl-SI" sz="2117">
                <a:latin typeface="Comic Sans MS"/>
                <a:ea typeface="Comic Sans MS"/>
                <a:cs typeface="Comic Sans MS"/>
                <a:sym typeface="Comic Sans MS"/>
              </a:rPr>
              <a:t>DELOVNI ZVEZKI </a:t>
            </a:r>
            <a:r>
              <a:rPr lang="sl-SI" sz="2117">
                <a:latin typeface="Comic Sans MS"/>
                <a:ea typeface="Comic Sans MS"/>
                <a:cs typeface="Comic Sans MS"/>
                <a:sym typeface="Comic Sans MS"/>
              </a:rPr>
              <a:t>SO ZA </a:t>
            </a:r>
            <a:r>
              <a:rPr b="1" lang="sl-SI" sz="2117">
                <a:latin typeface="Comic Sans MS"/>
                <a:ea typeface="Comic Sans MS"/>
                <a:cs typeface="Comic Sans MS"/>
                <a:sym typeface="Comic Sans MS"/>
              </a:rPr>
              <a:t>UČENCE V 1. RAZREDU </a:t>
            </a:r>
            <a:r>
              <a:rPr b="1" lang="sl-SI" sz="2117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BREZPLAČNI</a:t>
            </a:r>
            <a:r>
              <a:rPr lang="sl-SI" sz="2117">
                <a:latin typeface="Comic Sans MS"/>
                <a:ea typeface="Comic Sans MS"/>
                <a:cs typeface="Comic Sans MS"/>
                <a:sym typeface="Comic Sans MS"/>
              </a:rPr>
              <a:t>. PREJELI JIH BOSTE NA PRVEM RODITELJSKEM SESTANKU OB PODPISU SOGLASJA.</a:t>
            </a:r>
            <a:endParaRPr sz="1917"/>
          </a:p>
          <a:p>
            <a:pPr indent="-320114" lvl="0" marL="34290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sl-SI" sz="2117">
                <a:latin typeface="Comic Sans MS"/>
                <a:ea typeface="Comic Sans MS"/>
                <a:cs typeface="Comic Sans MS"/>
                <a:sym typeface="Comic Sans MS"/>
              </a:rPr>
              <a:t>UPORABLJALI BOMO </a:t>
            </a:r>
            <a:r>
              <a:rPr lang="sl-SI" sz="2117">
                <a:latin typeface="Comic Sans MS"/>
                <a:ea typeface="Comic Sans MS"/>
                <a:cs typeface="Comic Sans MS"/>
                <a:sym typeface="Comic Sans MS"/>
              </a:rPr>
              <a:t>KOMPLET</a:t>
            </a:r>
            <a:r>
              <a:rPr lang="sl-SI" sz="2117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sl-SI" sz="2117">
                <a:latin typeface="Comic Sans MS"/>
                <a:ea typeface="Comic Sans MS"/>
                <a:cs typeface="Comic Sans MS"/>
                <a:sym typeface="Comic Sans MS"/>
              </a:rPr>
              <a:t>DELOVNIH</a:t>
            </a:r>
            <a:r>
              <a:rPr lang="sl-SI" sz="2117">
                <a:latin typeface="Comic Sans MS"/>
                <a:ea typeface="Comic Sans MS"/>
                <a:cs typeface="Comic Sans MS"/>
                <a:sym typeface="Comic Sans MS"/>
              </a:rPr>
              <a:t> ZVEZKOV LILI IN BINE: NOVI PRIJATELJI (MATEMATIKA IN SLOVENŠČINA).</a:t>
            </a:r>
            <a:endParaRPr sz="1917"/>
          </a:p>
          <a:p>
            <a:pPr indent="-228600" lvl="0" marL="3429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39" name="Google Shape;239;p17"/>
          <p:cNvSpPr txBox="1"/>
          <p:nvPr/>
        </p:nvSpPr>
        <p:spPr>
          <a:xfrm>
            <a:off x="1197428" y="3875314"/>
            <a:ext cx="4419600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sl-S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"/>
          <p:cNvSpPr txBox="1"/>
          <p:nvPr>
            <p:ph type="title"/>
          </p:nvPr>
        </p:nvSpPr>
        <p:spPr>
          <a:xfrm>
            <a:off x="509698" y="1600200"/>
            <a:ext cx="6007340" cy="2751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None/>
            </a:pPr>
            <a:r>
              <a:rPr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  <a:t>SEZNAM </a:t>
            </a:r>
            <a:r>
              <a:rPr b="1"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  <a:t>ŠOLSKIH POTREBŠČIN </a:t>
            </a:r>
            <a:r>
              <a:rPr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  <a:t>JE OBJAVLJEN NA SPLETNI STRANI ŠOLE</a:t>
            </a:r>
            <a:br>
              <a:rPr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  <a:t>POD OBJAVO </a:t>
            </a:r>
            <a:r>
              <a:rPr b="1"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  <a:t>UČBENIŠKI SKLAD </a:t>
            </a:r>
            <a:r>
              <a:rPr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  <a:t>2025/26.</a:t>
            </a:r>
            <a:br>
              <a:rPr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sl-SI" sz="2800">
                <a:solidFill>
                  <a:srgbClr val="22629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sz="2800">
              <a:solidFill>
                <a:srgbClr val="22629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6687127" y="1939636"/>
            <a:ext cx="4332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143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4331" y="537890"/>
            <a:ext cx="5234885" cy="308484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8"/>
          <p:cNvSpPr/>
          <p:nvPr/>
        </p:nvSpPr>
        <p:spPr>
          <a:xfrm>
            <a:off x="9626996" y="1446363"/>
            <a:ext cx="1043803" cy="493273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8"/>
          <p:cNvSpPr txBox="1"/>
          <p:nvPr/>
        </p:nvSpPr>
        <p:spPr>
          <a:xfrm>
            <a:off x="582231" y="4343400"/>
            <a:ext cx="92563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l-SI" sz="1800" u="sng" cap="none" strike="noStrike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http://www.dusanabordona.si/index.php/novice/984-ucbeniski-sklad-2024-2025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"/>
          <p:cNvSpPr txBox="1"/>
          <p:nvPr>
            <p:ph idx="1" type="body"/>
          </p:nvPr>
        </p:nvSpPr>
        <p:spPr>
          <a:xfrm>
            <a:off x="731225" y="573209"/>
            <a:ext cx="8591195" cy="2398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VSE ŠOLSKE POTREBŠČINE </a:t>
            </a:r>
            <a:r>
              <a:rPr b="1" lang="sl-SI" sz="20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PODPIŠETE</a:t>
            </a: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Z VODOODPORNIM FLOMASTROM ALI NA POTREBŠČINE NALEPITE NALEPKE </a:t>
            </a:r>
            <a:r>
              <a:rPr b="1"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 </a:t>
            </a:r>
            <a:r>
              <a:rPr b="1" lang="sl-SI" sz="20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IMENOM IN PRIIMKOM OTROKA</a:t>
            </a: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i="1"/>
          </a:p>
        </p:txBody>
      </p:sp>
      <p:pic>
        <p:nvPicPr>
          <p:cNvPr id="254" name="Google Shape;254;p20"/>
          <p:cNvPicPr preferRelativeResize="0"/>
          <p:nvPr/>
        </p:nvPicPr>
        <p:blipFill rotWithShape="1">
          <a:blip r:embed="rId3">
            <a:alphaModFix/>
          </a:blip>
          <a:srcRect b="1956" l="4286" r="2061" t="34655"/>
          <a:stretch/>
        </p:blipFill>
        <p:spPr>
          <a:xfrm rot="10800000">
            <a:off x="2024248" y="2623646"/>
            <a:ext cx="6005148" cy="301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/>
          <p:nvPr>
            <p:ph idx="1" type="body"/>
          </p:nvPr>
        </p:nvSpPr>
        <p:spPr>
          <a:xfrm>
            <a:off x="679936" y="832094"/>
            <a:ext cx="8771793" cy="45400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NEDRSEČI </a:t>
            </a:r>
            <a:r>
              <a:rPr b="1"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COPATI</a:t>
            </a: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V PLATNENI VREČKI 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ŠPORTNA OPREMA V DRUGI PLATNENI VREČKI </a:t>
            </a: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(KRATKE HLAČE, BOMBAŽNA MAJICA S KRATKIMI ROKAVI IN BRISAČKA, 3 ELASTIKE – ČE IMA OTROK DOLGE LASE) 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PLASTENKA ZA PITJE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"/>
          <p:cNvSpPr txBox="1"/>
          <p:nvPr>
            <p:ph type="title"/>
          </p:nvPr>
        </p:nvSpPr>
        <p:spPr>
          <a:xfrm>
            <a:off x="668541" y="440034"/>
            <a:ext cx="8596668" cy="9290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sl-SI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DROBNI NASVETI ZA ŽIVLJENJE V ŠOLI</a:t>
            </a:r>
            <a:endParaRPr>
              <a:solidFill>
                <a:srgbClr val="00B0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5" name="Google Shape;265;p23"/>
          <p:cNvSpPr txBox="1"/>
          <p:nvPr>
            <p:ph idx="1" type="body"/>
          </p:nvPr>
        </p:nvSpPr>
        <p:spPr>
          <a:xfrm>
            <a:off x="756465" y="1597882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26424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sl-SI" sz="3200"/>
              <a:t> </a:t>
            </a:r>
            <a:r>
              <a:rPr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SAMOSTOJNOST ( stranišče, oblačenje )</a:t>
            </a:r>
            <a:endParaRPr/>
          </a:p>
          <a:p>
            <a:pPr indent="-326424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57248"/>
              <a:buFont typeface="Arial"/>
              <a:buChar char="•"/>
            </a:pPr>
            <a:r>
              <a:rPr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ŠOLSKA TORBA ( velikost, teža)</a:t>
            </a:r>
            <a:endParaRPr/>
          </a:p>
          <a:p>
            <a:pPr indent="-326424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57248"/>
              <a:buFont typeface="Arial"/>
              <a:buChar char="•"/>
            </a:pPr>
            <a:r>
              <a:rPr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ŠOLSKI DAN </a:t>
            </a:r>
            <a:endParaRPr/>
          </a:p>
          <a:p>
            <a:pPr indent="-326424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57248"/>
              <a:buFont typeface="Arial"/>
              <a:buChar char="•"/>
            </a:pPr>
            <a:r>
              <a:rPr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MALICA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57248"/>
              <a:buNone/>
            </a:pPr>
            <a:r>
              <a:rPr b="1" lang="sl-SI" sz="2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RODITELJSKI SESTANEK BO ZADNJI TEDEN AVGUSTA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68168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68168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/>
          <p:nvPr>
            <p:ph type="title"/>
          </p:nvPr>
        </p:nvSpPr>
        <p:spPr>
          <a:xfrm>
            <a:off x="441358" y="334296"/>
            <a:ext cx="9046769" cy="7570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 sz="3200">
                <a:latin typeface="Comic Sans MS"/>
                <a:ea typeface="Comic Sans MS"/>
                <a:cs typeface="Comic Sans MS"/>
                <a:sym typeface="Comic Sans MS"/>
              </a:rPr>
              <a:t>POZDRAV IN PREGLED DNEVNEGA REDA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2" name="Google Shape;152;p2"/>
          <p:cNvSpPr txBox="1"/>
          <p:nvPr>
            <p:ph idx="1" type="body"/>
          </p:nvPr>
        </p:nvSpPr>
        <p:spPr>
          <a:xfrm>
            <a:off x="549515" y="1226525"/>
            <a:ext cx="8596668" cy="427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682"/>
              <a:buNone/>
            </a:pPr>
            <a:r>
              <a:t/>
            </a:r>
            <a:endParaRPr sz="3890"/>
          </a:p>
          <a:p>
            <a:pPr indent="-713463" lvl="0" marL="74295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682"/>
              <a:buFont typeface="Trebuchet MS"/>
              <a:buAutoNum type="arabicPeriod"/>
            </a:pPr>
            <a:r>
              <a:rPr lang="sl-SI" sz="3890">
                <a:latin typeface="Comic Sans MS"/>
                <a:ea typeface="Comic Sans MS"/>
                <a:cs typeface="Comic Sans MS"/>
                <a:sym typeface="Comic Sans MS"/>
              </a:rPr>
              <a:t>Predmetnik in program dela v 1. razredu </a:t>
            </a:r>
            <a:endParaRPr/>
          </a:p>
          <a:p>
            <a:pPr indent="-713463" lvl="0" marL="74295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682"/>
              <a:buFont typeface="Trebuchet MS"/>
              <a:buAutoNum type="arabicPeriod"/>
            </a:pPr>
            <a:r>
              <a:rPr lang="sl-SI" sz="3890">
                <a:latin typeface="Comic Sans MS"/>
                <a:ea typeface="Comic Sans MS"/>
                <a:cs typeface="Comic Sans MS"/>
                <a:sym typeface="Comic Sans MS"/>
              </a:rPr>
              <a:t>Osnovne informacije o poteku JV in OPB </a:t>
            </a:r>
            <a:endParaRPr sz="359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713463" lvl="0" marL="74295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682"/>
              <a:buFont typeface="Trebuchet MS"/>
              <a:buAutoNum type="arabicPeriod"/>
            </a:pPr>
            <a:r>
              <a:rPr lang="sl-SI" sz="3890">
                <a:latin typeface="Comic Sans MS"/>
                <a:ea typeface="Comic Sans MS"/>
                <a:cs typeface="Comic Sans MS"/>
                <a:sym typeface="Comic Sans MS"/>
              </a:rPr>
              <a:t>Učbeniki in delovni zvezki, pripomočki</a:t>
            </a:r>
            <a:r>
              <a:rPr lang="sl-SI"/>
              <a:t> </a:t>
            </a:r>
            <a:r>
              <a:rPr lang="sl-SI" sz="3890">
                <a:latin typeface="Comic Sans MS"/>
                <a:ea typeface="Comic Sans MS"/>
                <a:cs typeface="Comic Sans MS"/>
                <a:sym typeface="Comic Sans MS"/>
              </a:rPr>
              <a:t>in material za likovno  umetnost</a:t>
            </a:r>
            <a:endParaRPr/>
          </a:p>
          <a:p>
            <a:pPr indent="-713463" lvl="0" marL="74295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682"/>
              <a:buFont typeface="Trebuchet MS"/>
              <a:buAutoNum type="arabicPeriod"/>
            </a:pPr>
            <a:r>
              <a:rPr lang="sl-SI" sz="3890">
                <a:latin typeface="Comic Sans MS"/>
                <a:ea typeface="Comic Sans MS"/>
                <a:cs typeface="Comic Sans MS"/>
                <a:sym typeface="Comic Sans MS"/>
              </a:rPr>
              <a:t>Drobni nasveti za življenje v šoli</a:t>
            </a:r>
            <a:endParaRPr/>
          </a:p>
          <a:p>
            <a:pPr indent="-715627" lvl="0" marL="74295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682"/>
              <a:buFont typeface="Trebuchet MS"/>
              <a:buAutoNum type="arabicPeriod"/>
            </a:pPr>
            <a:r>
              <a:rPr lang="sl-SI" sz="3600">
                <a:latin typeface="Comic Sans MS"/>
                <a:ea typeface="Comic Sans MS"/>
                <a:cs typeface="Comic Sans MS"/>
                <a:sym typeface="Comic Sans MS"/>
              </a:rPr>
              <a:t>Nadstandardni športni program 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715627" lvl="0" marL="74295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682"/>
              <a:buFont typeface="Trebuchet MS"/>
              <a:buAutoNum type="arabicPeriod"/>
            </a:pPr>
            <a:r>
              <a:rPr lang="sl-SI" sz="3600">
                <a:latin typeface="Comic Sans MS"/>
                <a:ea typeface="Comic Sans MS"/>
                <a:cs typeface="Comic Sans MS"/>
                <a:sym typeface="Comic Sans MS"/>
              </a:rPr>
              <a:t>Šolska prehrana</a:t>
            </a:r>
            <a:endParaRPr sz="359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713463" lvl="0" marL="74295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682"/>
              <a:buFont typeface="Trebuchet MS"/>
              <a:buAutoNum type="arabicPeriod"/>
            </a:pPr>
            <a:r>
              <a:rPr lang="sl-SI" sz="3890">
                <a:latin typeface="Comic Sans MS"/>
                <a:ea typeface="Comic Sans MS"/>
                <a:cs typeface="Comic Sans MS"/>
                <a:sym typeface="Comic Sans MS"/>
              </a:rPr>
              <a:t>Vprašanja, zaključek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9682"/>
              <a:buNone/>
            </a:pPr>
            <a:r>
              <a:t/>
            </a:r>
            <a:endParaRPr sz="3590"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69450a0c8e_3_0"/>
          <p:cNvSpPr txBox="1"/>
          <p:nvPr/>
        </p:nvSpPr>
        <p:spPr>
          <a:xfrm>
            <a:off x="517575" y="2124250"/>
            <a:ext cx="864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1" name="Google Shape;271;g369450a0c8e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70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"/>
          <p:cNvSpPr txBox="1"/>
          <p:nvPr>
            <p:ph type="title"/>
          </p:nvPr>
        </p:nvSpPr>
        <p:spPr>
          <a:xfrm>
            <a:off x="598203" y="299384"/>
            <a:ext cx="8596668" cy="10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sl-SI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5. NADSTANDARDNI ŠPORTNI PROGRAM (NŠP)</a:t>
            </a:r>
            <a:endParaRPr>
              <a:solidFill>
                <a:srgbClr val="00B0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7" name="Google Shape;277;p4"/>
          <p:cNvSpPr txBox="1"/>
          <p:nvPr>
            <p:ph idx="1" type="body"/>
          </p:nvPr>
        </p:nvSpPr>
        <p:spPr>
          <a:xfrm>
            <a:off x="900033" y="1433444"/>
            <a:ext cx="8473772" cy="15640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4705"/>
              <a:buNone/>
            </a:pPr>
            <a:r>
              <a:t/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4705"/>
              <a:buNone/>
            </a:pP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V OKVIRU NADSTANDARDNEGA ŠPORTNEGA PROGRAMA IMAJO UČENCI DVAKRAT NA TEDEN DODATNO URO ŠPORTA. TE URE SO </a:t>
            </a:r>
            <a:r>
              <a:rPr b="1" lang="sl-SI" sz="2000">
                <a:latin typeface="Comic Sans MS"/>
                <a:ea typeface="Comic Sans MS"/>
                <a:cs typeface="Comic Sans MS"/>
                <a:sym typeface="Comic Sans MS"/>
              </a:rPr>
              <a:t>PLAČLJIVE IN NEOBVEZNE</a:t>
            </a: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83006"/>
              <a:buNone/>
            </a:pPr>
            <a:r>
              <a:t/>
            </a:r>
            <a:endParaRPr/>
          </a:p>
        </p:txBody>
      </p:sp>
      <p:pic>
        <p:nvPicPr>
          <p:cNvPr id="278" name="Google Shape;27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033" y="3241486"/>
            <a:ext cx="4111583" cy="218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1995" y="3241486"/>
            <a:ext cx="3922876" cy="2183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"/>
          <p:cNvSpPr txBox="1"/>
          <p:nvPr>
            <p:ph type="title"/>
          </p:nvPr>
        </p:nvSpPr>
        <p:spPr>
          <a:xfrm>
            <a:off x="717735" y="284844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sl-SI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6. ŠOLSKA PREHRANA</a:t>
            </a:r>
            <a:endParaRPr>
              <a:solidFill>
                <a:srgbClr val="00B0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5" name="Google Shape;285;p5"/>
          <p:cNvSpPr txBox="1"/>
          <p:nvPr>
            <p:ph idx="1" type="body"/>
          </p:nvPr>
        </p:nvSpPr>
        <p:spPr>
          <a:xfrm>
            <a:off x="470184" y="1488613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VODJA PREHRANE JE VALENTINA BRZUHALSKI.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Šolska kuhinja pripravlja: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a) zajtrk ob 7.15 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b) dopoldanska malica ob 9.55 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c) kosilo od 12.30 do 14.30 (po razporedu)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d) popoldanska malica ob 15.00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ALERGIJE!!! V mesecu avgustu individualni sestanki → potrdila 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6" name="Google Shape;28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4150" y="3086375"/>
            <a:ext cx="3518376" cy="364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0300" y="5177875"/>
            <a:ext cx="1838725" cy="16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694cf0d8e5_0_1"/>
          <p:cNvSpPr txBox="1"/>
          <p:nvPr>
            <p:ph idx="1" type="body"/>
          </p:nvPr>
        </p:nvSpPr>
        <p:spPr>
          <a:xfrm>
            <a:off x="677325" y="393725"/>
            <a:ext cx="6279000" cy="564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PRIJAVNICA ZA PREHRANO.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PRIJAVE IN ODJAVE ZA POSAMEZNE OBROKE SO MOŽNE VSAK DAN </a:t>
            </a:r>
            <a:r>
              <a:rPr b="1" lang="sl-SI" sz="2000">
                <a:latin typeface="Comic Sans MS"/>
                <a:ea typeface="Comic Sans MS"/>
                <a:cs typeface="Comic Sans MS"/>
                <a:sym typeface="Comic Sans MS"/>
              </a:rPr>
              <a:t>DO 8. 15 ZA TEKOČI DAN</a:t>
            </a:r>
            <a:r>
              <a:rPr lang="sl-SI" sz="2000">
                <a:latin typeface="Comic Sans MS"/>
                <a:ea typeface="Comic Sans MS"/>
                <a:cs typeface="Comic Sans MS"/>
                <a:sym typeface="Comic Sans MS"/>
              </a:rPr>
              <a:t>, PO E-POŠTI </a:t>
            </a:r>
            <a:r>
              <a:rPr b="1" lang="sl-SI" sz="2000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PREHRANA@DUSANABORDONA.SI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9725" lvl="0" marL="179999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/>
              <a:t>Vsako spremembo prijave, dodatne prijave ali daljše odjave  je treba oddati na ustreznem obrazcu,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/>
              <a:t>   ki je na voljo na spletni strani šole.</a:t>
            </a:r>
            <a:endParaRPr/>
          </a:p>
          <a:p>
            <a:pPr indent="-32004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lang="sl-SI"/>
              <a:t>PRAVICA DO SUBVENCIJE.</a:t>
            </a:r>
            <a:endParaRPr/>
          </a:p>
        </p:txBody>
      </p:sp>
      <p:pic>
        <p:nvPicPr>
          <p:cNvPr id="293" name="Google Shape;293;g3694cf0d8e5_0_1"/>
          <p:cNvPicPr preferRelativeResize="0"/>
          <p:nvPr/>
        </p:nvPicPr>
        <p:blipFill rotWithShape="1">
          <a:blip r:embed="rId4">
            <a:alphaModFix/>
          </a:blip>
          <a:srcRect b="70390" l="18268" r="35224" t="5369"/>
          <a:stretch/>
        </p:blipFill>
        <p:spPr>
          <a:xfrm>
            <a:off x="6906275" y="3593525"/>
            <a:ext cx="4895873" cy="287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3694cf0d8e5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6999" y="794200"/>
            <a:ext cx="5257526" cy="254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3694cf0d8e5_0_1"/>
          <p:cNvSpPr/>
          <p:nvPr/>
        </p:nvSpPr>
        <p:spPr>
          <a:xfrm>
            <a:off x="9552325" y="4326900"/>
            <a:ext cx="507725" cy="286050"/>
          </a:xfrm>
          <a:prstGeom prst="flowChartProcess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6" name="Google Shape;296;g3694cf0d8e5_0_1"/>
          <p:cNvSpPr/>
          <p:nvPr/>
        </p:nvSpPr>
        <p:spPr>
          <a:xfrm>
            <a:off x="9588075" y="4648700"/>
            <a:ext cx="436225" cy="171625"/>
          </a:xfrm>
          <a:prstGeom prst="flowChartProcess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7" name="Google Shape;297;g3694cf0d8e5_0_1"/>
          <p:cNvSpPr/>
          <p:nvPr/>
        </p:nvSpPr>
        <p:spPr>
          <a:xfrm>
            <a:off x="10615150" y="5053625"/>
            <a:ext cx="932350" cy="286050"/>
          </a:xfrm>
          <a:prstGeom prst="flowChartProcess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sl-SI">
                <a:latin typeface="Comic Sans MS"/>
                <a:ea typeface="Comic Sans MS"/>
                <a:cs typeface="Comic Sans MS"/>
                <a:sym typeface="Comic Sans MS"/>
              </a:rPr>
              <a:t>7. VPRAŠANJA, ZAKLJUČEK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3" name="Google Shape;303;p24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sl-SI"/>
              <a:t>Izpolnite</a:t>
            </a:r>
            <a:r>
              <a:rPr lang="sl-SI"/>
              <a:t>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04" name="Google Shape;304;p24"/>
          <p:cNvSpPr/>
          <p:nvPr/>
        </p:nvSpPr>
        <p:spPr>
          <a:xfrm>
            <a:off x="3257715" y="2561959"/>
            <a:ext cx="1253462" cy="1169773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PREHRANA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021928" y="2561960"/>
            <a:ext cx="1440183" cy="116977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NŠP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sl-SI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(če želite)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5430982" y="2561959"/>
            <a:ext cx="1293091" cy="1169773"/>
          </a:xfrm>
          <a:prstGeom prst="rect">
            <a:avLst/>
          </a:prstGeom>
          <a:solidFill>
            <a:srgbClr val="FFFF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4"/>
          <p:cNvSpPr txBox="1"/>
          <p:nvPr/>
        </p:nvSpPr>
        <p:spPr>
          <a:xfrm>
            <a:off x="5523951" y="2823679"/>
            <a:ext cx="11348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LIKOVNI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7128232" y="2561997"/>
            <a:ext cx="1293000" cy="1169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8771282" y="2561997"/>
            <a:ext cx="1293000" cy="1169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4"/>
          <p:cNvSpPr txBox="1"/>
          <p:nvPr/>
        </p:nvSpPr>
        <p:spPr>
          <a:xfrm>
            <a:off x="7207276" y="2823604"/>
            <a:ext cx="113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GDPR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1" name="Google Shape;311;p24"/>
          <p:cNvSpPr txBox="1"/>
          <p:nvPr/>
        </p:nvSpPr>
        <p:spPr>
          <a:xfrm>
            <a:off x="8890626" y="2823592"/>
            <a:ext cx="113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sl-S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ŠVZ KARTON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9466a5db6_1_0"/>
          <p:cNvSpPr txBox="1"/>
          <p:nvPr>
            <p:ph type="title"/>
          </p:nvPr>
        </p:nvSpPr>
        <p:spPr>
          <a:xfrm>
            <a:off x="555149" y="493500"/>
            <a:ext cx="91470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l-SI">
                <a:latin typeface="Comic Sans MS"/>
                <a:ea typeface="Comic Sans MS"/>
                <a:cs typeface="Comic Sans MS"/>
                <a:sym typeface="Comic Sans MS"/>
              </a:rPr>
              <a:t>PRIPRAVA OTROKA NA VSTOP V ŠOLO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8" name="Google Shape;158;g369466a5db6_1_0"/>
          <p:cNvSpPr txBox="1"/>
          <p:nvPr>
            <p:ph idx="1" type="body"/>
          </p:nvPr>
        </p:nvSpPr>
        <p:spPr>
          <a:xfrm>
            <a:off x="838200" y="1579325"/>
            <a:ext cx="8772300" cy="4876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i="1" lang="sl-SI" sz="2050">
                <a:solidFill>
                  <a:srgbClr val="31313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Vstop v šolo je eden najpomembnejših mejnikov v življenju otroka in njegovih staršev. </a:t>
            </a:r>
            <a:endParaRPr i="1" sz="2050">
              <a:solidFill>
                <a:srgbClr val="31313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550">
              <a:solidFill>
                <a:srgbClr val="31313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9" name="Google Shape;159;g369466a5db6_1_0"/>
          <p:cNvSpPr txBox="1"/>
          <p:nvPr/>
        </p:nvSpPr>
        <p:spPr>
          <a:xfrm>
            <a:off x="6620650" y="3972400"/>
            <a:ext cx="562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g369466a5db6_1_0" title="istockphoto-154354579-612x6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1275" y="2941063"/>
            <a:ext cx="5829300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9466a5db6_1_244"/>
          <p:cNvSpPr txBox="1"/>
          <p:nvPr>
            <p:ph type="title"/>
          </p:nvPr>
        </p:nvSpPr>
        <p:spPr>
          <a:xfrm>
            <a:off x="784259" y="609600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l-SI">
                <a:latin typeface="Comic Sans MS"/>
                <a:ea typeface="Comic Sans MS"/>
                <a:cs typeface="Comic Sans MS"/>
                <a:sym typeface="Comic Sans MS"/>
              </a:rPr>
              <a:t>Kako otroku nuditi oporo ob vstopu v šolo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6" name="Google Shape;166;g369466a5db6_1_244"/>
          <p:cNvSpPr txBox="1"/>
          <p:nvPr>
            <p:ph idx="1" type="body"/>
          </p:nvPr>
        </p:nvSpPr>
        <p:spPr>
          <a:xfrm>
            <a:off x="677325" y="1793151"/>
            <a:ext cx="8596800" cy="424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090" lvl="0" marL="457200" rtl="0" algn="l">
              <a:spcBef>
                <a:spcPts val="1000"/>
              </a:spcBef>
              <a:spcAft>
                <a:spcPts val="0"/>
              </a:spcAft>
              <a:buSzPts val="1740"/>
              <a:buFont typeface="Comic Sans MS"/>
              <a:buChar char="-"/>
            </a:pPr>
            <a:r>
              <a:rPr lang="sl-SI" sz="2100">
                <a:latin typeface="Comic Sans MS"/>
                <a:ea typeface="Comic Sans MS"/>
                <a:cs typeface="Comic Sans MS"/>
                <a:sym typeface="Comic Sans MS"/>
              </a:rPr>
              <a:t>spoznam mojo šolsko pot,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39090" lvl="0" marL="457200" rtl="0" algn="l">
              <a:spcBef>
                <a:spcPts val="0"/>
              </a:spcBef>
              <a:spcAft>
                <a:spcPts val="0"/>
              </a:spcAft>
              <a:buSzPts val="1740"/>
              <a:buFont typeface="Comic Sans MS"/>
              <a:buChar char="-"/>
            </a:pPr>
            <a:r>
              <a:rPr lang="sl-SI" sz="2100">
                <a:latin typeface="Comic Sans MS"/>
                <a:ea typeface="Comic Sans MS"/>
                <a:cs typeface="Comic Sans MS"/>
                <a:sym typeface="Comic Sans MS"/>
              </a:rPr>
              <a:t>skupna priprava na šolo,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39090" lvl="0" marL="457200" rtl="0" algn="l">
              <a:spcBef>
                <a:spcPts val="0"/>
              </a:spcBef>
              <a:spcAft>
                <a:spcPts val="0"/>
              </a:spcAft>
              <a:buSzPts val="1740"/>
              <a:buFont typeface="Comic Sans MS"/>
              <a:buChar char="-"/>
            </a:pPr>
            <a:r>
              <a:rPr lang="sl-SI" sz="2100">
                <a:latin typeface="Comic Sans MS"/>
                <a:ea typeface="Comic Sans MS"/>
                <a:cs typeface="Comic Sans MS"/>
                <a:sym typeface="Comic Sans MS"/>
              </a:rPr>
              <a:t>pogovor o šoli - sprejemanje vseh čustev,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39090" lvl="0" marL="457200" rtl="0" algn="l">
              <a:spcBef>
                <a:spcPts val="0"/>
              </a:spcBef>
              <a:spcAft>
                <a:spcPts val="0"/>
              </a:spcAft>
              <a:buSzPts val="1740"/>
              <a:buFont typeface="Comic Sans MS"/>
              <a:buChar char="-"/>
            </a:pPr>
            <a:r>
              <a:rPr lang="sl-SI" sz="2100">
                <a:latin typeface="Comic Sans MS"/>
                <a:ea typeface="Comic Sans MS"/>
                <a:cs typeface="Comic Sans MS"/>
                <a:sym typeface="Comic Sans MS"/>
              </a:rPr>
              <a:t>otroka s šolo ne strašimo!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39090" lvl="0" marL="457200" rtl="0" algn="l">
              <a:spcBef>
                <a:spcPts val="0"/>
              </a:spcBef>
              <a:spcAft>
                <a:spcPts val="0"/>
              </a:spcAft>
              <a:buSzPts val="1740"/>
              <a:buFont typeface="Comic Sans MS"/>
              <a:buChar char="-"/>
            </a:pPr>
            <a:r>
              <a:rPr lang="sl-SI" sz="2100">
                <a:latin typeface="Comic Sans MS"/>
                <a:ea typeface="Comic Sans MS"/>
                <a:cs typeface="Comic Sans MS"/>
                <a:sym typeface="Comic Sans MS"/>
              </a:rPr>
              <a:t>spodbujamo samostojnost in odgovornost.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sl-SI" sz="2900"/>
              <a:t>Kaj pa če otrok ne čuti navdušenja?</a:t>
            </a:r>
            <a:endParaRPr b="1" sz="2900"/>
          </a:p>
          <a:p>
            <a:pPr indent="-332740" lvl="0" marL="457200" rtl="0" algn="l">
              <a:spcBef>
                <a:spcPts val="1000"/>
              </a:spcBef>
              <a:spcAft>
                <a:spcPts val="0"/>
              </a:spcAft>
              <a:buSzPts val="1640"/>
              <a:buChar char="-"/>
            </a:pPr>
            <a:r>
              <a:rPr lang="sl-SI" sz="2000"/>
              <a:t>otroku smo na voljo,</a:t>
            </a:r>
            <a:endParaRPr sz="2000"/>
          </a:p>
          <a:p>
            <a:pPr indent="-332740" lvl="0" marL="457200" rtl="0" algn="l">
              <a:spcBef>
                <a:spcPts val="0"/>
              </a:spcBef>
              <a:spcAft>
                <a:spcPts val="0"/>
              </a:spcAft>
              <a:buSzPts val="1640"/>
              <a:buChar char="-"/>
            </a:pPr>
            <a:r>
              <a:rPr lang="sl-SI" sz="2000"/>
              <a:t>šolska svetovalna služba,</a:t>
            </a:r>
            <a:endParaRPr sz="2000"/>
          </a:p>
          <a:p>
            <a:pPr indent="-332740" lvl="0" marL="457200" rtl="0" algn="l">
              <a:spcBef>
                <a:spcPts val="0"/>
              </a:spcBef>
              <a:spcAft>
                <a:spcPts val="0"/>
              </a:spcAft>
              <a:buSzPts val="1640"/>
              <a:buChar char="-"/>
            </a:pPr>
            <a:r>
              <a:rPr lang="sl-SI" sz="2000"/>
              <a:t>pogovor - varen prostor</a:t>
            </a:r>
            <a:endParaRPr sz="2000"/>
          </a:p>
        </p:txBody>
      </p:sp>
      <p:pic>
        <p:nvPicPr>
          <p:cNvPr id="167" name="Google Shape;167;g369466a5db6_1_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4649300"/>
            <a:ext cx="2208700" cy="220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sl-SI" sz="3200">
                <a:latin typeface="Comic Sans MS"/>
                <a:ea typeface="Comic Sans MS"/>
                <a:cs typeface="Comic Sans MS"/>
                <a:sym typeface="Comic Sans MS"/>
              </a:rPr>
              <a:t>1. PREDMETNIK IN PROGRAM </a:t>
            </a:r>
            <a:br>
              <a:rPr b="1" lang="sl-SI" sz="320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sl-SI" sz="3200">
                <a:latin typeface="Comic Sans MS"/>
                <a:ea typeface="Comic Sans MS"/>
                <a:cs typeface="Comic Sans MS"/>
                <a:sym typeface="Comic Sans MS"/>
              </a:rPr>
              <a:t>DELA V 1. RAZREDU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3" name="Google Shape;173;p6"/>
          <p:cNvSpPr txBox="1"/>
          <p:nvPr>
            <p:ph idx="1" type="body"/>
          </p:nvPr>
        </p:nvSpPr>
        <p:spPr>
          <a:xfrm>
            <a:off x="677334" y="2160589"/>
            <a:ext cx="8596668" cy="4697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SLOVENSKI JEZIK (6 UR NA TEDEN)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MATEMATIKA (4 URE NA TEDEN)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SPOZNAVANJE OKOLJA (3 URE NA TEDEN)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GLASBENA UMETNOST (2 URI NA TEDEN)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ŠPORT (3 URE NA TEDEN)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LIKOVNA UMETNOST (2 URI NA TEDEN)</a:t>
            </a:r>
            <a:endParaRPr/>
          </a:p>
          <a:p>
            <a:pPr indent="-342900" lvl="0" marL="36957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ITALIJANSKI JEZIK (2 URI NA TEDEN)</a:t>
            </a:r>
            <a:endParaRPr/>
          </a:p>
          <a:p>
            <a:pPr indent="-342900" lvl="0" marL="36957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ANGLEŠČINA(2 URI NA TEDEN)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>
              <a:solidFill>
                <a:srgbClr val="7030A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1816" y="2672334"/>
            <a:ext cx="3182816" cy="1836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/>
          <p:nvPr>
            <p:ph idx="1" type="body"/>
          </p:nvPr>
        </p:nvSpPr>
        <p:spPr>
          <a:xfrm>
            <a:off x="638004" y="784073"/>
            <a:ext cx="9194253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b="1" lang="sl-SI" sz="22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SLOVENŠČINA</a:t>
            </a:r>
            <a:endParaRPr b="1" sz="220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7592"/>
              <a:buFont typeface="Arial"/>
              <a:buChar char="•"/>
            </a:pPr>
            <a:r>
              <a:rPr b="1"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POSLUŠANJE</a:t>
            </a:r>
            <a:r>
              <a:rPr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</a:t>
            </a:r>
            <a:r>
              <a:rPr b="1"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GOVORJENJE </a:t>
            </a:r>
            <a:r>
              <a:rPr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(RAZVIJANJE UČENČEVIH INTERESOV ZA POSLUŠANJE IN PRIPOVEDOVANJE OB UMETNOSTNIH BESEDIL …).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37592"/>
              <a:buFont typeface="Arial"/>
              <a:buChar char="•"/>
            </a:pPr>
            <a:r>
              <a:rPr b="1"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BRANJE</a:t>
            </a:r>
            <a:r>
              <a:rPr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</a:t>
            </a:r>
            <a:r>
              <a:rPr b="1"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PISANJE </a:t>
            </a:r>
            <a:r>
              <a:rPr lang="sl-SI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(RAZVIJANJE PREDOPISMENJEVALNIH IN OPISMENJEVALNIH ZMOŽNOSTI: ZLOGOVANJE, GLASKOVANJE BESED, VELIKA TISKANA ABECEDA). </a:t>
            </a:r>
            <a:endParaRPr/>
          </a:p>
          <a:p>
            <a:pPr indent="-508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68168"/>
              <a:buNone/>
            </a:pPr>
            <a:r>
              <a:t/>
            </a:r>
            <a:endParaRPr/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3100" y="3850402"/>
            <a:ext cx="2836249" cy="222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4">
            <a:alphaModFix/>
          </a:blip>
          <a:srcRect b="7787" l="0" r="0" t="0"/>
          <a:stretch/>
        </p:blipFill>
        <p:spPr>
          <a:xfrm>
            <a:off x="1494513" y="4330105"/>
            <a:ext cx="1424533" cy="1530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/>
          <p:nvPr>
            <p:ph idx="1" type="body"/>
          </p:nvPr>
        </p:nvSpPr>
        <p:spPr>
          <a:xfrm>
            <a:off x="431528" y="695582"/>
            <a:ext cx="9567878" cy="6019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sl-SI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MATEMATIKA</a:t>
            </a:r>
            <a:endParaRPr b="1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ORIENTACIJA</a:t>
            </a: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V PROSTORU IN NA RAVNINI.</a:t>
            </a:r>
            <a:endParaRPr/>
          </a:p>
          <a:p>
            <a:pPr indent="-342900" lvl="0" marL="3429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SPOZNAVANJE OSNOVNOVNIH  GEOMETRIJSKIH                                            </a:t>
            </a:r>
            <a:r>
              <a:rPr b="1"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TELES</a:t>
            </a: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</a:t>
            </a:r>
            <a:r>
              <a:rPr b="1"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LIKOV</a:t>
            </a: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/>
          </a:p>
          <a:p>
            <a:pPr indent="-342900" lvl="0" marL="3429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ŠTETJE, BRANJE, UREJANJE, ZAPIS, PRIMERJAVA ŠTEVIL DO </a:t>
            </a:r>
            <a:r>
              <a:rPr b="1"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10 </a:t>
            </a: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OZIROMA </a:t>
            </a:r>
            <a:r>
              <a:rPr b="1"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20</a:t>
            </a: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/>
          </a:p>
          <a:p>
            <a:pPr indent="-342900" lvl="0" marL="3429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SEŠTEVANJE IN ODŠTEVANJE </a:t>
            </a: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 MNOŽICI NARAVNIH ŠTEVIL DO 10 OZIROMA 20 (S PREŠTEVANJEM TUDI S PREHODOM ČEZ 10).</a:t>
            </a:r>
            <a:endParaRPr/>
          </a:p>
          <a:p>
            <a:pPr indent="-342900" lvl="0" marL="3429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RAZVRŠČANJE</a:t>
            </a: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PREDMETOV NA DANE LASTNOSTI. </a:t>
            </a:r>
            <a:endParaRPr/>
          </a:p>
          <a:p>
            <a:pPr indent="-342900" lvl="0" marL="3429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BRANJE PODATKOV </a:t>
            </a: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IZ PREGLEDNIC IN PRIKAZOV.</a:t>
            </a:r>
            <a:endParaRPr/>
          </a:p>
        </p:txBody>
      </p:sp>
      <p:pic>
        <p:nvPicPr>
          <p:cNvPr id="187" name="Google Shape;1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4012" y="356303"/>
            <a:ext cx="1934479" cy="238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/>
          <p:nvPr>
            <p:ph idx="1" type="body"/>
          </p:nvPr>
        </p:nvSpPr>
        <p:spPr>
          <a:xfrm>
            <a:off x="263905" y="312833"/>
            <a:ext cx="7948109" cy="30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sl-SI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SPOZNAVANJE OKOLJA </a:t>
            </a:r>
            <a:endParaRPr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NADGRADNJA ZNANJA Z NOVIMI IZKUŠNJAMI IN SPOZNANJI. 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SPOZNAVANJE BLIŽNJE OKOLICE, ŠOLSKEGA PROSTORA,        PROMETA, PRETEKLOSTI, SNOVI, POJAVOV, ŽIVIH BITIJ,  ČASOVNIH PREDSTAV, ODNOSOV, LETNIH ČASOV, DRUŽINE … </a:t>
            </a:r>
            <a:endParaRPr/>
          </a:p>
          <a:p>
            <a:pPr indent="-508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93" name="Google Shape;193;p9"/>
          <p:cNvSpPr/>
          <p:nvPr/>
        </p:nvSpPr>
        <p:spPr>
          <a:xfrm>
            <a:off x="343037" y="3436374"/>
            <a:ext cx="9586452" cy="301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l-SI" sz="18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GLASBENA UMETNOST                                     </a:t>
            </a:r>
            <a:endParaRPr b="0" i="0" sz="18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7780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sl-SI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PETJE LJUDSKIH IN UMETNIH PESMI.</a:t>
            </a:r>
            <a:endParaRPr/>
          </a:p>
          <a:p>
            <a:pPr indent="-17780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sl-SI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RITMIČNA IZREKA KRATKIH OTROŠKIH BESEDIL (IZŠTEVANKE, UGANKE …).</a:t>
            </a:r>
            <a:endParaRPr/>
          </a:p>
          <a:p>
            <a:pPr indent="-17780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sl-SI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SPREMLJAVA PETJA Z IZREKO IN OTROŠKIMI GLASBILI TER ZVOČILI.</a:t>
            </a:r>
            <a:endParaRPr/>
          </a:p>
          <a:p>
            <a:pPr indent="-17780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sl-SI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GIBANJE, RAJANJE OB PETJU ALI RITMIČNI IZREKI.</a:t>
            </a:r>
            <a:endParaRPr/>
          </a:p>
          <a:p>
            <a:pPr indent="-17780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sl-SI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RAZVIJANJE VESELJA DO GLASBE.</a:t>
            </a:r>
            <a:endParaRPr/>
          </a:p>
        </p:txBody>
      </p:sp>
      <p:pic>
        <p:nvPicPr>
          <p:cNvPr id="194" name="Google Shape;194;p9"/>
          <p:cNvPicPr preferRelativeResize="0"/>
          <p:nvPr/>
        </p:nvPicPr>
        <p:blipFill rotWithShape="1">
          <a:blip r:embed="rId3">
            <a:alphaModFix/>
          </a:blip>
          <a:srcRect b="10629" l="8663" r="8172" t="10040"/>
          <a:stretch/>
        </p:blipFill>
        <p:spPr>
          <a:xfrm>
            <a:off x="7587761" y="826477"/>
            <a:ext cx="1825009" cy="174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0297" y="5820507"/>
            <a:ext cx="1642526" cy="958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"/>
          <p:cNvSpPr txBox="1"/>
          <p:nvPr>
            <p:ph idx="1" type="body"/>
          </p:nvPr>
        </p:nvSpPr>
        <p:spPr>
          <a:xfrm>
            <a:off x="339546" y="768932"/>
            <a:ext cx="9119086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sl-SI" sz="20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ŠPORT</a:t>
            </a:r>
            <a:endParaRPr sz="200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SKRB ZA SKLADEN TELESNI IN DUŠEVNI RAZVOJ, RAZBREMENITEV IN SPROSTITEV TER POZITIVNO DOŽIVLJANJE ŠPORTA.</a:t>
            </a:r>
            <a:endParaRPr/>
          </a:p>
          <a:p>
            <a:pPr indent="-342900" lvl="0" marL="3429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sl-SI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UČENEC IZVAJA NARAVNE OBLIKE GIBANJA, IGRE Z ŽOGO, ELEMENTARNE IGRE, ATLETSKO IN GIMNASTIČNO ABECEDO, PLES IN RAJALNE IGRE TER PLAVALNO ABECEDO.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01" name="Google Shape;20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7514" y="4484552"/>
            <a:ext cx="5965947" cy="2221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ladko">
  <a:themeElements>
    <a:clrScheme name="Gladko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2017-06-01T17:26:27Z</dcterms:created>
  <dc:creator>Sabina V.</dc:creator>
</cp:coreProperties>
</file>